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84" r:id="rId6"/>
    <p:sldId id="277" r:id="rId7"/>
    <p:sldId id="282" r:id="rId8"/>
    <p:sldId id="263" r:id="rId9"/>
    <p:sldId id="292" r:id="rId10"/>
    <p:sldId id="293" r:id="rId11"/>
    <p:sldId id="295" r:id="rId12"/>
    <p:sldId id="290" r:id="rId13"/>
    <p:sldId id="294" r:id="rId14"/>
    <p:sldId id="291" r:id="rId15"/>
    <p:sldId id="288" r:id="rId16"/>
  </p:sldIdLst>
  <p:sldSz cx="12192000" cy="6858000"/>
  <p:notesSz cx="6858000" cy="9144000"/>
  <p:defaultTextStyle>
    <a:defPPr rtl="0">
      <a:defRPr lang="fr-C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Author" initials="A" lastIdx="0" clrIdx="6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2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916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>
            <a:extLst>
              <a:ext uri="{FF2B5EF4-FFF2-40B4-BE49-F238E27FC236}">
                <a16:creationId xmlns:a16="http://schemas.microsoft.com/office/drawing/2014/main" id="{9B5B42BD-8D3B-4B09-9029-8C63687D5D9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CA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E2EC764-34EA-4620-8CF9-F605D96BC33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04867F2-3277-4F4E-A474-046E0415719E}" type="datetime1">
              <a:rPr lang="fr-CA" smtClean="0"/>
              <a:t>2023-11-20</a:t>
            </a:fld>
            <a:endParaRPr lang="fr-CA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C1FA7CC-A0A2-4292-AA1A-FFA1D3AC968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CA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6C9D8F1-C311-48E0-A5EA-6AC70E14D0F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F827EC1-36E0-417D-8141-8D14DF1BDFD9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4585220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CA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6E71C8C-ACDB-4CE6-9068-778A75FD1563}" type="datetime1">
              <a:rPr lang="fr-CA" noProof="0" smtClean="0"/>
              <a:t>2023-11-20</a:t>
            </a:fld>
            <a:endParaRPr lang="fr-CA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CA" noProof="0"/>
          </a:p>
        </p:txBody>
      </p:sp>
      <p:sp>
        <p:nvSpPr>
          <p:cNvPr id="5" name="Espace réservé des rétroaction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CA" noProof="0"/>
              <a:t>Modifiez les styles du texte</a:t>
            </a:r>
          </a:p>
          <a:p>
            <a:pPr lvl="1" rtl="0"/>
            <a:r>
              <a:rPr lang="fr-CA" noProof="0"/>
              <a:t>Deuxième niveau</a:t>
            </a:r>
          </a:p>
          <a:p>
            <a:pPr lvl="2" rtl="0"/>
            <a:r>
              <a:rPr lang="fr-CA" noProof="0"/>
              <a:t>Troisième niveau</a:t>
            </a:r>
          </a:p>
          <a:p>
            <a:pPr lvl="3" rtl="0"/>
            <a:r>
              <a:rPr lang="fr-CA" noProof="0"/>
              <a:t>Quatrième niveau</a:t>
            </a:r>
          </a:p>
          <a:p>
            <a:pPr lvl="4" rtl="0"/>
            <a:r>
              <a:rPr lang="fr-CA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CA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5BAF473-2665-42A7-89E3-C7BA7EB58D12}" type="slidenum">
              <a:rPr lang="fr-CA" noProof="0" smtClean="0"/>
              <a:t>‹N°›</a:t>
            </a:fld>
            <a:endParaRPr lang="fr-CA" noProof="0"/>
          </a:p>
        </p:txBody>
      </p:sp>
    </p:spTree>
    <p:extLst>
      <p:ext uri="{BB962C8B-B14F-4D97-AF65-F5344CB8AC3E}">
        <p14:creationId xmlns:p14="http://schemas.microsoft.com/office/powerpoint/2010/main" val="69354891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35BAF473-2665-42A7-89E3-C7BA7EB58D12}" type="slidenum">
              <a:rPr lang="fr-CA" smtClean="0"/>
              <a:t>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333973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fr-CA" smtClean="0"/>
              <a:t>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558918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fr-CA" smtClean="0"/>
              <a:t>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737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fr-CA" smtClean="0"/>
              <a:t>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32195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fr-CA" smtClean="0"/>
              <a:t>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47050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fr-CA" smtClean="0"/>
              <a:t>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501266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fr-CA" smtClean="0"/>
              <a:t>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513023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fr-CA" smtClean="0"/>
              <a:t>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795407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fr-CA" smtClean="0"/>
              <a:t>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500444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fr-CA" smtClean="0"/>
              <a:t>10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124122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fr-CA" smtClean="0"/>
              <a:t>11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935523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fr-CA" smtClean="0"/>
              <a:t>12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18531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3215B1E-B289-4C56-BCC0-2AB8CF93E2A1}"/>
              </a:ext>
            </a:extLst>
          </p:cNvPr>
          <p:cNvSpPr/>
          <p:nvPr userDrawn="1"/>
        </p:nvSpPr>
        <p:spPr>
          <a:xfrm>
            <a:off x="8610600" y="0"/>
            <a:ext cx="35814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2465970"/>
            <a:ext cx="5739882" cy="2387600"/>
          </a:xfrm>
        </p:spPr>
        <p:txBody>
          <a:bodyPr rtlCol="0" anchor="b">
            <a:normAutofit/>
          </a:bodyPr>
          <a:lstStyle>
            <a:lvl1pPr algn="l">
              <a:defRPr sz="54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  <a:endParaRPr lang="fr-CA" noProof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5159827"/>
            <a:ext cx="5739882" cy="783773"/>
          </a:xfrm>
        </p:spPr>
        <p:txBody>
          <a:bodyPr rtlCol="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fr-FR" noProof="0"/>
              <a:t>Modifiez le style des sous-titres du masque</a:t>
            </a:r>
            <a:endParaRPr lang="fr-CA" noProof="0"/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0" y="822325"/>
            <a:ext cx="5684520" cy="1325563"/>
          </a:xfrm>
        </p:spPr>
        <p:txBody>
          <a:bodyPr rtlCol="0" anchor="b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  <a:endParaRPr lang="fr-CA" noProof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669280" y="2595562"/>
            <a:ext cx="5684520" cy="3181034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fr-CA" noProof="0"/>
              <a:t>Modifiez les styles du texte.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197FF6-6321-41EE-A0C4-DEC0761A3C01}"/>
              </a:ext>
            </a:extLst>
          </p:cNvPr>
          <p:cNvSpPr/>
          <p:nvPr userDrawn="1"/>
        </p:nvSpPr>
        <p:spPr>
          <a:xfrm>
            <a:off x="0" y="0"/>
            <a:ext cx="4175760" cy="38404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11" name="Rectangle 10">
            <a:extLst>
              <a:ext uri="{FF2B5EF4-FFF2-40B4-BE49-F238E27FC236}">
                <a16:creationId xmlns:a16="http://schemas.microsoft.com/office/drawing/2014/main" id="{E545EFDD-D97D-44D9-8A6D-0FACEE0964B3}"/>
              </a:ext>
            </a:extLst>
          </p:cNvPr>
          <p:cNvSpPr/>
          <p:nvPr userDrawn="1"/>
        </p:nvSpPr>
        <p:spPr>
          <a:xfrm flipV="1">
            <a:off x="0" y="3840480"/>
            <a:ext cx="4175760" cy="20878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13" name="Rectangle 12">
            <a:extLst>
              <a:ext uri="{FF2B5EF4-FFF2-40B4-BE49-F238E27FC236}">
                <a16:creationId xmlns:a16="http://schemas.microsoft.com/office/drawing/2014/main" id="{B54E59D1-0F68-4FA3-944D-63FCD442DA66}"/>
              </a:ext>
            </a:extLst>
          </p:cNvPr>
          <p:cNvSpPr/>
          <p:nvPr userDrawn="1"/>
        </p:nvSpPr>
        <p:spPr>
          <a:xfrm flipV="1">
            <a:off x="0" y="5928360"/>
            <a:ext cx="4175760" cy="929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21" name="Espace réservé de la date 4">
            <a:extLst>
              <a:ext uri="{FF2B5EF4-FFF2-40B4-BE49-F238E27FC236}">
                <a16:creationId xmlns:a16="http://schemas.microsoft.com/office/drawing/2014/main" id="{2FF674D8-A0B1-4D60-AB18-A733984F70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pPr rtl="0"/>
            <a:r>
              <a:rPr lang="fr-CA" noProof="0"/>
              <a:t>20XX-07-29</a:t>
            </a:r>
          </a:p>
        </p:txBody>
      </p:sp>
      <p:sp>
        <p:nvSpPr>
          <p:cNvPr id="22" name="Espace réservé du pied de page 5">
            <a:extLst>
              <a:ext uri="{FF2B5EF4-FFF2-40B4-BE49-F238E27FC236}">
                <a16:creationId xmlns:a16="http://schemas.microsoft.com/office/drawing/2014/main" id="{7E0AFFFB-7406-40B3-B2D5-18288BEA5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r>
              <a:rPr lang="fr-CA" noProof="0"/>
              <a:t>Orientation de l’employé</a:t>
            </a:r>
          </a:p>
        </p:txBody>
      </p:sp>
      <p:sp>
        <p:nvSpPr>
          <p:cNvPr id="23" name="Espace réservé du numéro de diapositive 6">
            <a:extLst>
              <a:ext uri="{FF2B5EF4-FFF2-40B4-BE49-F238E27FC236}">
                <a16:creationId xmlns:a16="http://schemas.microsoft.com/office/drawing/2014/main" id="{0D2AF818-9E4C-485A-8EA3-3BD5917D5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fr-CA" noProof="0" smtClean="0"/>
              <a:pPr rtl="0"/>
              <a:t>‹N°›</a:t>
            </a:fld>
            <a:endParaRPr lang="fr-CA" noProof="0"/>
          </a:p>
        </p:txBody>
      </p:sp>
    </p:spTree>
    <p:extLst>
      <p:ext uri="{BB962C8B-B14F-4D97-AF65-F5344CB8AC3E}">
        <p14:creationId xmlns:p14="http://schemas.microsoft.com/office/powerpoint/2010/main" val="1164587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deux contenus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22325"/>
            <a:ext cx="5684520" cy="1325563"/>
          </a:xfrm>
        </p:spPr>
        <p:txBody>
          <a:bodyPr rtlCol="0" anchor="b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  <a:endParaRPr lang="fr-CA" noProof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2595562"/>
            <a:ext cx="5684520" cy="441552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lang="en-US" sz="1800" b="1" kern="1200" dirty="0" smtClean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fr-CA" noProof="0"/>
              <a:t>Cliquez pour modifiez les styles du texte principal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197FF6-6321-41EE-A0C4-DEC0761A3C01}"/>
              </a:ext>
            </a:extLst>
          </p:cNvPr>
          <p:cNvSpPr/>
          <p:nvPr userDrawn="1"/>
        </p:nvSpPr>
        <p:spPr>
          <a:xfrm>
            <a:off x="8016240" y="0"/>
            <a:ext cx="2401389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11" name="Rectangle 10">
            <a:extLst>
              <a:ext uri="{FF2B5EF4-FFF2-40B4-BE49-F238E27FC236}">
                <a16:creationId xmlns:a16="http://schemas.microsoft.com/office/drawing/2014/main" id="{E545EFDD-D97D-44D9-8A6D-0FACEE0964B3}"/>
              </a:ext>
            </a:extLst>
          </p:cNvPr>
          <p:cNvSpPr/>
          <p:nvPr userDrawn="1"/>
        </p:nvSpPr>
        <p:spPr>
          <a:xfrm flipV="1">
            <a:off x="10417629" y="0"/>
            <a:ext cx="177437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13" name="Rectangle 12">
            <a:extLst>
              <a:ext uri="{FF2B5EF4-FFF2-40B4-BE49-F238E27FC236}">
                <a16:creationId xmlns:a16="http://schemas.microsoft.com/office/drawing/2014/main" id="{B54E59D1-0F68-4FA3-944D-63FCD442DA66}"/>
              </a:ext>
            </a:extLst>
          </p:cNvPr>
          <p:cNvSpPr/>
          <p:nvPr userDrawn="1"/>
        </p:nvSpPr>
        <p:spPr>
          <a:xfrm flipV="1">
            <a:off x="11800114" y="0"/>
            <a:ext cx="391886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7" name="Espace réservé du contenu 2">
            <a:extLst>
              <a:ext uri="{FF2B5EF4-FFF2-40B4-BE49-F238E27FC236}">
                <a16:creationId xmlns:a16="http://schemas.microsoft.com/office/drawing/2014/main" id="{620C3808-5997-40A2-83EF-E2136C52EFE1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838200" y="4529818"/>
            <a:ext cx="5684520" cy="441552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lang="en-US" sz="1800" b="1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fr-CA" noProof="0"/>
              <a:t>Cliquez pour modifiez les styles du texte principal</a:t>
            </a:r>
          </a:p>
        </p:txBody>
      </p:sp>
      <p:sp>
        <p:nvSpPr>
          <p:cNvPr id="8" name="Espace réservé du contenu 2">
            <a:extLst>
              <a:ext uri="{FF2B5EF4-FFF2-40B4-BE49-F238E27FC236}">
                <a16:creationId xmlns:a16="http://schemas.microsoft.com/office/drawing/2014/main" id="{EAD9A34D-2599-4944-8F4B-6953690367EE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838200" y="3040514"/>
            <a:ext cx="5684520" cy="1106942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fr-CA" noProof="0"/>
              <a:t>Cliquez pour modifiez les styles du texte principal</a:t>
            </a:r>
          </a:p>
        </p:txBody>
      </p:sp>
      <p:sp>
        <p:nvSpPr>
          <p:cNvPr id="10" name="Espace réservé du contenu 2">
            <a:extLst>
              <a:ext uri="{FF2B5EF4-FFF2-40B4-BE49-F238E27FC236}">
                <a16:creationId xmlns:a16="http://schemas.microsoft.com/office/drawing/2014/main" id="{4D123A04-698E-4E6B-BB2C-C4FCA2CFBB9A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38200" y="4993888"/>
            <a:ext cx="5684520" cy="1106942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fr-CA" noProof="0"/>
              <a:t>Modifiez les styles du texte.</a:t>
            </a:r>
          </a:p>
        </p:txBody>
      </p:sp>
      <p:sp>
        <p:nvSpPr>
          <p:cNvPr id="14" name="Espace réservé de la date 4">
            <a:extLst>
              <a:ext uri="{FF2B5EF4-FFF2-40B4-BE49-F238E27FC236}">
                <a16:creationId xmlns:a16="http://schemas.microsoft.com/office/drawing/2014/main" id="{8BC6F0B0-7E88-4658-BED0-B126DDE797A0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r>
              <a:rPr lang="fr-CA" noProof="0"/>
              <a:t>20XX-07-29</a:t>
            </a:r>
          </a:p>
        </p:txBody>
      </p:sp>
      <p:sp>
        <p:nvSpPr>
          <p:cNvPr id="15" name="Espace réservé du pied de page 5">
            <a:extLst>
              <a:ext uri="{FF2B5EF4-FFF2-40B4-BE49-F238E27FC236}">
                <a16:creationId xmlns:a16="http://schemas.microsoft.com/office/drawing/2014/main" id="{1B454B68-B7BD-4197-BF00-63964D76348E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r>
              <a:rPr lang="fr-CA" noProof="0"/>
              <a:t>Orientation de l’employé</a:t>
            </a:r>
          </a:p>
        </p:txBody>
      </p:sp>
      <p:sp>
        <p:nvSpPr>
          <p:cNvPr id="16" name="Espace réservé du numéro de diapositive 6">
            <a:extLst>
              <a:ext uri="{FF2B5EF4-FFF2-40B4-BE49-F238E27FC236}">
                <a16:creationId xmlns:a16="http://schemas.microsoft.com/office/drawing/2014/main" id="{BAA42605-D696-484D-B611-62CB3140EAC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/>
                </a:solidFill>
              </a:defRPr>
            </a:lvl1pPr>
          </a:lstStyle>
          <a:p>
            <a:pPr rtl="0"/>
            <a:fld id="{B5CEABB6-07DC-46E8-9B57-56EC44A396E5}" type="slidenum">
              <a:rPr lang="fr-CA" noProof="0" smtClean="0"/>
              <a:pPr rtl="0"/>
              <a:t>‹N°›</a:t>
            </a:fld>
            <a:endParaRPr lang="fr-CA" noProof="0"/>
          </a:p>
        </p:txBody>
      </p:sp>
    </p:spTree>
    <p:extLst>
      <p:ext uri="{BB962C8B-B14F-4D97-AF65-F5344CB8AC3E}">
        <p14:creationId xmlns:p14="http://schemas.microsoft.com/office/powerpoint/2010/main" val="3655682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quatre contenus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1">
            <a:extLst>
              <a:ext uri="{FF2B5EF4-FFF2-40B4-BE49-F238E27FC236}">
                <a16:creationId xmlns:a16="http://schemas.microsoft.com/office/drawing/2014/main" id="{C2A3DF3F-0A0C-4018-A9D5-6DE43170F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4742" y="822325"/>
            <a:ext cx="9329058" cy="1325563"/>
          </a:xfrm>
        </p:spPr>
        <p:txBody>
          <a:bodyPr rtlCol="0" anchor="b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  <a:endParaRPr lang="fr-CA" noProof="0"/>
          </a:p>
        </p:txBody>
      </p:sp>
      <p:sp>
        <p:nvSpPr>
          <p:cNvPr id="8" name="Espace réservé du contenu 2">
            <a:extLst>
              <a:ext uri="{FF2B5EF4-FFF2-40B4-BE49-F238E27FC236}">
                <a16:creationId xmlns:a16="http://schemas.microsoft.com/office/drawing/2014/main" id="{B2E9ED8E-C27B-434B-BABA-E66DF12C503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024742" y="2595562"/>
            <a:ext cx="4334689" cy="47421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accent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fr-CA" noProof="0"/>
              <a:t>Cliquez pour modifiez les styles du texte principal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A9EBAE4-D52F-453F-8270-8B6E097489BF}"/>
              </a:ext>
            </a:extLst>
          </p:cNvPr>
          <p:cNvSpPr/>
          <p:nvPr userDrawn="1"/>
        </p:nvSpPr>
        <p:spPr>
          <a:xfrm>
            <a:off x="0" y="-1"/>
            <a:ext cx="674914" cy="68579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9FC540D-D53A-486F-96EA-3488254DA8F1}"/>
              </a:ext>
            </a:extLst>
          </p:cNvPr>
          <p:cNvSpPr/>
          <p:nvPr userDrawn="1"/>
        </p:nvSpPr>
        <p:spPr>
          <a:xfrm flipV="1">
            <a:off x="674914" y="0"/>
            <a:ext cx="67491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14" name="Espace réservé du contenu 2">
            <a:extLst>
              <a:ext uri="{FF2B5EF4-FFF2-40B4-BE49-F238E27FC236}">
                <a16:creationId xmlns:a16="http://schemas.microsoft.com/office/drawing/2014/main" id="{AA5699F8-E412-4D90-AD9E-5A933F03D673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7019111" y="2595562"/>
            <a:ext cx="4334689" cy="47421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accent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fr-CA" noProof="0"/>
              <a:t>Cliquez pour modifiez les styles du texte principal</a:t>
            </a:r>
          </a:p>
        </p:txBody>
      </p:sp>
      <p:sp>
        <p:nvSpPr>
          <p:cNvPr id="15" name="Espace réservé du contenu 2">
            <a:extLst>
              <a:ext uri="{FF2B5EF4-FFF2-40B4-BE49-F238E27FC236}">
                <a16:creationId xmlns:a16="http://schemas.microsoft.com/office/drawing/2014/main" id="{3C6CD4EE-A2DF-4227-8E8E-061E1811B311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2024742" y="4446132"/>
            <a:ext cx="4334689" cy="47421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accent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fr-CA" noProof="0"/>
              <a:t>Cliquez pour modifiez les styles du texte principal</a:t>
            </a:r>
          </a:p>
        </p:txBody>
      </p:sp>
      <p:sp>
        <p:nvSpPr>
          <p:cNvPr id="16" name="Espace réservé du contenu 2">
            <a:extLst>
              <a:ext uri="{FF2B5EF4-FFF2-40B4-BE49-F238E27FC236}">
                <a16:creationId xmlns:a16="http://schemas.microsoft.com/office/drawing/2014/main" id="{2BD7E863-25A7-4713-A3A0-9A5F432FE00D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7019111" y="4446132"/>
            <a:ext cx="4334689" cy="47421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accent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fr-CA" noProof="0"/>
              <a:t>Cliquez pour modifiez les styles du texte principal</a:t>
            </a:r>
          </a:p>
        </p:txBody>
      </p:sp>
      <p:sp>
        <p:nvSpPr>
          <p:cNvPr id="17" name="Espace réservé du contenu 2">
            <a:extLst>
              <a:ext uri="{FF2B5EF4-FFF2-40B4-BE49-F238E27FC236}">
                <a16:creationId xmlns:a16="http://schemas.microsoft.com/office/drawing/2014/main" id="{13EEC52D-9939-4E0F-B26E-6287735877F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024740" y="3069773"/>
            <a:ext cx="4334689" cy="1219201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fr-CA" noProof="0"/>
              <a:t>Modifiez les styles du texte.</a:t>
            </a:r>
          </a:p>
        </p:txBody>
      </p:sp>
      <p:sp>
        <p:nvSpPr>
          <p:cNvPr id="18" name="Espace réservé du contenu 2">
            <a:extLst>
              <a:ext uri="{FF2B5EF4-FFF2-40B4-BE49-F238E27FC236}">
                <a16:creationId xmlns:a16="http://schemas.microsoft.com/office/drawing/2014/main" id="{3F6A9263-89CC-446B-AA55-FA0F0180A706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019109" y="3069773"/>
            <a:ext cx="4334689" cy="1219201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fr-CA" noProof="0"/>
              <a:t>Modifiez les styles du texte.</a:t>
            </a:r>
          </a:p>
        </p:txBody>
      </p:sp>
      <p:sp>
        <p:nvSpPr>
          <p:cNvPr id="19" name="Espace réservé du contenu 2">
            <a:extLst>
              <a:ext uri="{FF2B5EF4-FFF2-40B4-BE49-F238E27FC236}">
                <a16:creationId xmlns:a16="http://schemas.microsoft.com/office/drawing/2014/main" id="{73A562DC-F1FD-4766-B507-CC08FBA1EE68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2024740" y="4920343"/>
            <a:ext cx="4334689" cy="1219201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fr-CA" noProof="0"/>
              <a:t>Modifiez les styles du texte.</a:t>
            </a:r>
          </a:p>
        </p:txBody>
      </p:sp>
      <p:sp>
        <p:nvSpPr>
          <p:cNvPr id="20" name="Espace réservé du contenu 2">
            <a:extLst>
              <a:ext uri="{FF2B5EF4-FFF2-40B4-BE49-F238E27FC236}">
                <a16:creationId xmlns:a16="http://schemas.microsoft.com/office/drawing/2014/main" id="{B4A99B91-CC4B-4964-B372-94ED4BB9A772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7019109" y="4920343"/>
            <a:ext cx="4334689" cy="1219201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fr-CA" noProof="0"/>
              <a:t>Modifiez les styles du texte.</a:t>
            </a:r>
          </a:p>
        </p:txBody>
      </p:sp>
      <p:sp>
        <p:nvSpPr>
          <p:cNvPr id="21" name="Espace réservé de la date 4">
            <a:extLst>
              <a:ext uri="{FF2B5EF4-FFF2-40B4-BE49-F238E27FC236}">
                <a16:creationId xmlns:a16="http://schemas.microsoft.com/office/drawing/2014/main" id="{5413A312-123E-4C7A-864E-C120568D6037}"/>
              </a:ext>
            </a:extLst>
          </p:cNvPr>
          <p:cNvSpPr>
            <a:spLocks noGrp="1"/>
          </p:cNvSpPr>
          <p:nvPr>
            <p:ph type="dt" sz="half" idx="17"/>
          </p:nvPr>
        </p:nvSpPr>
        <p:spPr>
          <a:xfrm>
            <a:off x="2024740" y="6356350"/>
            <a:ext cx="1556659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r>
              <a:rPr lang="fr-CA" noProof="0"/>
              <a:t>20XX-07-29</a:t>
            </a:r>
          </a:p>
        </p:txBody>
      </p:sp>
      <p:sp>
        <p:nvSpPr>
          <p:cNvPr id="22" name="Espace réservé du pied de page 5">
            <a:extLst>
              <a:ext uri="{FF2B5EF4-FFF2-40B4-BE49-F238E27FC236}">
                <a16:creationId xmlns:a16="http://schemas.microsoft.com/office/drawing/2014/main" id="{F3306EE3-B07E-48BA-A4EE-EAFE9A458C38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>
          <a:xfrm>
            <a:off x="4038600" y="6356350"/>
            <a:ext cx="5268686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r>
              <a:rPr lang="fr-CA" noProof="0"/>
              <a:t>Orientation de l’employé</a:t>
            </a:r>
          </a:p>
        </p:txBody>
      </p:sp>
      <p:sp>
        <p:nvSpPr>
          <p:cNvPr id="23" name="Espace réservé du numéro de diapositive 6">
            <a:extLst>
              <a:ext uri="{FF2B5EF4-FFF2-40B4-BE49-F238E27FC236}">
                <a16:creationId xmlns:a16="http://schemas.microsoft.com/office/drawing/2014/main" id="{6A049DF0-5C6A-4542-841D-C03F62304820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9764486" y="6356350"/>
            <a:ext cx="1589314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fr-CA" noProof="0" smtClean="0"/>
              <a:pPr rtl="0"/>
              <a:t>‹N°›</a:t>
            </a:fld>
            <a:endParaRPr lang="fr-CA" noProof="0"/>
          </a:p>
        </p:txBody>
      </p:sp>
    </p:spTree>
    <p:extLst>
      <p:ext uri="{BB962C8B-B14F-4D97-AF65-F5344CB8AC3E}">
        <p14:creationId xmlns:p14="http://schemas.microsoft.com/office/powerpoint/2010/main" val="2482153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de gauch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 1">
            <a:extLst>
              <a:ext uri="{FF2B5EF4-FFF2-40B4-BE49-F238E27FC236}">
                <a16:creationId xmlns:a16="http://schemas.microsoft.com/office/drawing/2014/main" id="{79BF9015-BE24-42C7-B20B-596FE57DE33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3480" y="3864426"/>
            <a:ext cx="5684520" cy="737734"/>
          </a:xfrm>
        </p:spPr>
        <p:txBody>
          <a:bodyPr rtlCol="0" anchor="b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rtl="0"/>
            <a:r>
              <a:rPr lang="fr-CA" noProof="0"/>
              <a:t>Cliquez pour modifier le titre</a:t>
            </a:r>
          </a:p>
        </p:txBody>
      </p:sp>
      <p:sp>
        <p:nvSpPr>
          <p:cNvPr id="8" name="Espace réservé du contenu 2">
            <a:extLst>
              <a:ext uri="{FF2B5EF4-FFF2-40B4-BE49-F238E27FC236}">
                <a16:creationId xmlns:a16="http://schemas.microsoft.com/office/drawing/2014/main" id="{37368391-D103-4780-88AC-9746C035960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73480" y="4879291"/>
            <a:ext cx="5684520" cy="1325563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fr-CA" noProof="0"/>
              <a:t>Modifiez les styles du texte.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A0B4B24-EFFA-49CE-88D9-B8E2ECE17208}"/>
              </a:ext>
            </a:extLst>
          </p:cNvPr>
          <p:cNvSpPr/>
          <p:nvPr userDrawn="1"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12" name="Rectangle 11">
            <a:extLst>
              <a:ext uri="{FF2B5EF4-FFF2-40B4-BE49-F238E27FC236}">
                <a16:creationId xmlns:a16="http://schemas.microsoft.com/office/drawing/2014/main" id="{A94AD39F-C2DD-4F6A-8AB9-EA5E0024EB1C}"/>
              </a:ext>
            </a:extLst>
          </p:cNvPr>
          <p:cNvSpPr/>
          <p:nvPr userDrawn="1"/>
        </p:nvSpPr>
        <p:spPr>
          <a:xfrm flipV="1">
            <a:off x="8016240" y="0"/>
            <a:ext cx="417576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14" name="Espace réservé de la date 4">
            <a:extLst>
              <a:ext uri="{FF2B5EF4-FFF2-40B4-BE49-F238E27FC236}">
                <a16:creationId xmlns:a16="http://schemas.microsoft.com/office/drawing/2014/main" id="{38ABA718-1AEF-413D-964E-FA9CA8EDD8A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r>
              <a:rPr lang="fr-CA" noProof="0"/>
              <a:t>20XX-07-29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E83AD3-B30F-42CE-99A0-D50CDB9C951F}"/>
              </a:ext>
            </a:extLst>
          </p:cNvPr>
          <p:cNvSpPr/>
          <p:nvPr userDrawn="1"/>
        </p:nvSpPr>
        <p:spPr>
          <a:xfrm>
            <a:off x="8011886" y="3429000"/>
            <a:ext cx="4180114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15" name="Espace réservé du pied de page 5">
            <a:extLst>
              <a:ext uri="{FF2B5EF4-FFF2-40B4-BE49-F238E27FC236}">
                <a16:creationId xmlns:a16="http://schemas.microsoft.com/office/drawing/2014/main" id="{BCCB3A69-6840-43C8-94EB-C3EF41DBC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r>
              <a:rPr lang="fr-CA" noProof="0"/>
              <a:t>Orientation de l’employé</a:t>
            </a:r>
          </a:p>
        </p:txBody>
      </p:sp>
      <p:sp>
        <p:nvSpPr>
          <p:cNvPr id="16" name="Espace réservé du numéro de diapositive 6">
            <a:extLst>
              <a:ext uri="{FF2B5EF4-FFF2-40B4-BE49-F238E27FC236}">
                <a16:creationId xmlns:a16="http://schemas.microsoft.com/office/drawing/2014/main" id="{B374594B-C272-477C-B1DB-A1E214CED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fr-CA" noProof="0" smtClean="0"/>
              <a:pPr rtl="0"/>
              <a:t>‹N°›</a:t>
            </a:fld>
            <a:endParaRPr lang="fr-CA" noProof="0"/>
          </a:p>
        </p:txBody>
      </p:sp>
    </p:spTree>
    <p:extLst>
      <p:ext uri="{BB962C8B-B14F-4D97-AF65-F5344CB8AC3E}">
        <p14:creationId xmlns:p14="http://schemas.microsoft.com/office/powerpoint/2010/main" val="2694643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e central avec bordure supérieur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3740" y="1957701"/>
            <a:ext cx="5684520" cy="1305562"/>
          </a:xfrm>
        </p:spPr>
        <p:txBody>
          <a:bodyPr rtlCol="0" anchor="b"/>
          <a:lstStyle>
            <a:lvl1pPr algn="ctr">
              <a:defRPr b="1">
                <a:solidFill>
                  <a:schemeClr val="accent4"/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  <a:endParaRPr lang="fr-CA" noProof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253740" y="3429000"/>
            <a:ext cx="5684520" cy="2347596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>
                <a:solidFill>
                  <a:schemeClr val="accent4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fr-CA" noProof="0"/>
              <a:t>Modifiez les styles du texte.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B217CA4-9423-45D5-AD1D-2415B600F1DD}"/>
              </a:ext>
            </a:extLst>
          </p:cNvPr>
          <p:cNvSpPr/>
          <p:nvPr userDrawn="1"/>
        </p:nvSpPr>
        <p:spPr>
          <a:xfrm>
            <a:off x="0" y="0"/>
            <a:ext cx="12192000" cy="108140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F525B7F-8292-4AE6-B9B3-F6C0621F1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fr-CA" noProof="0"/>
              <a:t>20XX-07-29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3E86D52-9DFB-4D69-BF39-2C163B394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fr-CA" noProof="0"/>
              <a:t>Orientation de l’employé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0B91A39-D816-4317-AA23-55510F9D3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fr-CA" noProof="0" smtClean="0"/>
              <a:pPr rtl="0"/>
              <a:t>‹N°›</a:t>
            </a:fld>
            <a:endParaRPr lang="fr-CA" noProof="0"/>
          </a:p>
        </p:txBody>
      </p:sp>
    </p:spTree>
    <p:extLst>
      <p:ext uri="{BB962C8B-B14F-4D97-AF65-F5344CB8AC3E}">
        <p14:creationId xmlns:p14="http://schemas.microsoft.com/office/powerpoint/2010/main" val="3981607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e central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3740" y="1957701"/>
            <a:ext cx="5684520" cy="1305562"/>
          </a:xfrm>
        </p:spPr>
        <p:txBody>
          <a:bodyPr rtlCol="0" anchor="b"/>
          <a:lstStyle>
            <a:lvl1pPr algn="ctr">
              <a:defRPr b="1">
                <a:solidFill>
                  <a:schemeClr val="accent4"/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  <a:endParaRPr lang="fr-CA" noProof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253740" y="3429000"/>
            <a:ext cx="5684520" cy="2347596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>
                <a:solidFill>
                  <a:schemeClr val="accent4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fr-CA" noProof="0"/>
              <a:t>Modifiez les styles du texte.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B514D1-FFF2-4784-BC98-5C209566EB25}"/>
              </a:ext>
            </a:extLst>
          </p:cNvPr>
          <p:cNvSpPr/>
          <p:nvPr userDrawn="1"/>
        </p:nvSpPr>
        <p:spPr>
          <a:xfrm>
            <a:off x="0" y="0"/>
            <a:ext cx="1915886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F775047-FCCD-48A9-AE4B-E4619B3FA069}"/>
              </a:ext>
            </a:extLst>
          </p:cNvPr>
          <p:cNvSpPr/>
          <p:nvPr userDrawn="1"/>
        </p:nvSpPr>
        <p:spPr>
          <a:xfrm>
            <a:off x="10276114" y="0"/>
            <a:ext cx="1915886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8" name="Espace réservé de la date 4">
            <a:extLst>
              <a:ext uri="{FF2B5EF4-FFF2-40B4-BE49-F238E27FC236}">
                <a16:creationId xmlns:a16="http://schemas.microsoft.com/office/drawing/2014/main" id="{E57E5351-59BE-4BC8-83D8-BABF23172D8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/>
                </a:solidFill>
              </a:defRPr>
            </a:lvl1pPr>
          </a:lstStyle>
          <a:p>
            <a:pPr rtl="0"/>
            <a:r>
              <a:rPr lang="fr-CA" noProof="0"/>
              <a:t>20XX-07-29</a:t>
            </a:r>
          </a:p>
        </p:txBody>
      </p:sp>
      <p:sp>
        <p:nvSpPr>
          <p:cNvPr id="9" name="Espace réservé du pied de page 5">
            <a:extLst>
              <a:ext uri="{FF2B5EF4-FFF2-40B4-BE49-F238E27FC236}">
                <a16:creationId xmlns:a16="http://schemas.microsoft.com/office/drawing/2014/main" id="{7F2C600D-D61A-47D7-88A2-66D269DCB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fr-CA" noProof="0"/>
              <a:t>Orientation de l’employé</a:t>
            </a:r>
          </a:p>
        </p:txBody>
      </p:sp>
      <p:sp>
        <p:nvSpPr>
          <p:cNvPr id="10" name="Espace réservé du numéro de diapositive 6">
            <a:extLst>
              <a:ext uri="{FF2B5EF4-FFF2-40B4-BE49-F238E27FC236}">
                <a16:creationId xmlns:a16="http://schemas.microsoft.com/office/drawing/2014/main" id="{E257B2EA-F7F2-4B84-A989-76BF9D0F8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/>
                </a:solidFill>
              </a:defRPr>
            </a:lvl1pPr>
          </a:lstStyle>
          <a:p>
            <a:pPr rtl="0"/>
            <a:fld id="{B5CEABB6-07DC-46E8-9B57-56EC44A396E5}" type="slidenum">
              <a:rPr lang="fr-CA" noProof="0" smtClean="0"/>
              <a:pPr rtl="0"/>
              <a:t>‹N°›</a:t>
            </a:fld>
            <a:endParaRPr lang="fr-CA" noProof="0"/>
          </a:p>
        </p:txBody>
      </p:sp>
    </p:spTree>
    <p:extLst>
      <p:ext uri="{BB962C8B-B14F-4D97-AF65-F5344CB8AC3E}">
        <p14:creationId xmlns:p14="http://schemas.microsoft.com/office/powerpoint/2010/main" val="4255526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tre contenus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90D749F-1509-46B1-B8ED-3506AC084799}"/>
              </a:ext>
            </a:extLst>
          </p:cNvPr>
          <p:cNvSpPr/>
          <p:nvPr userDrawn="1"/>
        </p:nvSpPr>
        <p:spPr>
          <a:xfrm>
            <a:off x="0" y="0"/>
            <a:ext cx="12192000" cy="198148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rtl="0"/>
            <a:r>
              <a:rPr lang="fr-CA" noProof="0"/>
              <a:t>Cliquez pour modifier le style du titre.</a:t>
            </a:r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07F18567-9326-411F-BA8D-561D58C7DD9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775607" y="4553832"/>
            <a:ext cx="2105186" cy="678667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Puce 1</a:t>
            </a:r>
          </a:p>
        </p:txBody>
      </p:sp>
      <p:sp>
        <p:nvSpPr>
          <p:cNvPr id="11" name="Espace réservé au texte 8">
            <a:extLst>
              <a:ext uri="{FF2B5EF4-FFF2-40B4-BE49-F238E27FC236}">
                <a16:creationId xmlns:a16="http://schemas.microsoft.com/office/drawing/2014/main" id="{97E7DC10-1618-471B-9441-C640C7FEDD3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3620807" y="4553832"/>
            <a:ext cx="2105186" cy="678667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Puce 2</a:t>
            </a:r>
          </a:p>
        </p:txBody>
      </p:sp>
      <p:sp>
        <p:nvSpPr>
          <p:cNvPr id="13" name="Espace réservé au texte 8">
            <a:extLst>
              <a:ext uri="{FF2B5EF4-FFF2-40B4-BE49-F238E27FC236}">
                <a16:creationId xmlns:a16="http://schemas.microsoft.com/office/drawing/2014/main" id="{FDB26B40-5901-4EF0-BCF0-55677E28B176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466007" y="4553832"/>
            <a:ext cx="2105186" cy="678667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Puce 3</a:t>
            </a:r>
          </a:p>
        </p:txBody>
      </p:sp>
      <p:sp>
        <p:nvSpPr>
          <p:cNvPr id="15" name="Espace réservé au texte 8">
            <a:extLst>
              <a:ext uri="{FF2B5EF4-FFF2-40B4-BE49-F238E27FC236}">
                <a16:creationId xmlns:a16="http://schemas.microsoft.com/office/drawing/2014/main" id="{9CB783F5-ED01-464E-9185-F05CFA0E84C4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311207" y="4553832"/>
            <a:ext cx="2105186" cy="678667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Puce 4</a:t>
            </a:r>
          </a:p>
        </p:txBody>
      </p:sp>
      <p:sp>
        <p:nvSpPr>
          <p:cNvPr id="21" name="Espace réservé d’image en ligne 20">
            <a:extLst>
              <a:ext uri="{FF2B5EF4-FFF2-40B4-BE49-F238E27FC236}">
                <a16:creationId xmlns:a16="http://schemas.microsoft.com/office/drawing/2014/main" id="{D25CFAE9-00ED-42E0-BC9A-37BA858979B3}"/>
              </a:ext>
            </a:extLst>
          </p:cNvPr>
          <p:cNvSpPr>
            <a:spLocks noGrp="1"/>
          </p:cNvSpPr>
          <p:nvPr>
            <p:ph type="clipArt" sz="quarter" idx="48"/>
          </p:nvPr>
        </p:nvSpPr>
        <p:spPr>
          <a:xfrm>
            <a:off x="1090200" y="3080256"/>
            <a:ext cx="1476375" cy="1474788"/>
          </a:xfrm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fr-FR" noProof="0"/>
              <a:t>Cliquez sur l'icône pour ajouter une image en ligne</a:t>
            </a:r>
            <a:endParaRPr lang="fr-CA" noProof="0"/>
          </a:p>
        </p:txBody>
      </p:sp>
      <p:sp>
        <p:nvSpPr>
          <p:cNvPr id="22" name="Espace réservé d’image en ligne 20">
            <a:extLst>
              <a:ext uri="{FF2B5EF4-FFF2-40B4-BE49-F238E27FC236}">
                <a16:creationId xmlns:a16="http://schemas.microsoft.com/office/drawing/2014/main" id="{280D5B0E-3D2E-4146-9670-B596E8EBD129}"/>
              </a:ext>
            </a:extLst>
          </p:cNvPr>
          <p:cNvSpPr>
            <a:spLocks noGrp="1"/>
          </p:cNvSpPr>
          <p:nvPr>
            <p:ph type="clipArt" sz="quarter" idx="49"/>
          </p:nvPr>
        </p:nvSpPr>
        <p:spPr>
          <a:xfrm>
            <a:off x="3935025" y="3080256"/>
            <a:ext cx="1476375" cy="1474788"/>
          </a:xfrm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fr-FR" noProof="0"/>
              <a:t>Cliquez sur l'icône pour ajouter une image en ligne</a:t>
            </a:r>
            <a:endParaRPr lang="fr-CA" noProof="0"/>
          </a:p>
        </p:txBody>
      </p:sp>
      <p:sp>
        <p:nvSpPr>
          <p:cNvPr id="23" name="Espace réservé d’image en ligne 20">
            <a:extLst>
              <a:ext uri="{FF2B5EF4-FFF2-40B4-BE49-F238E27FC236}">
                <a16:creationId xmlns:a16="http://schemas.microsoft.com/office/drawing/2014/main" id="{03D89936-E0D7-4618-9E72-EC1467568C21}"/>
              </a:ext>
            </a:extLst>
          </p:cNvPr>
          <p:cNvSpPr>
            <a:spLocks noGrp="1"/>
          </p:cNvSpPr>
          <p:nvPr>
            <p:ph type="clipArt" sz="quarter" idx="50"/>
          </p:nvPr>
        </p:nvSpPr>
        <p:spPr>
          <a:xfrm>
            <a:off x="6779850" y="3079044"/>
            <a:ext cx="1476375" cy="1474788"/>
          </a:xfrm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fr-FR" noProof="0"/>
              <a:t>Cliquez sur l'icône pour ajouter une image en ligne</a:t>
            </a:r>
            <a:endParaRPr lang="fr-CA" noProof="0"/>
          </a:p>
        </p:txBody>
      </p:sp>
      <p:sp>
        <p:nvSpPr>
          <p:cNvPr id="24" name="Espace réservé d’image en ligne 20">
            <a:extLst>
              <a:ext uri="{FF2B5EF4-FFF2-40B4-BE49-F238E27FC236}">
                <a16:creationId xmlns:a16="http://schemas.microsoft.com/office/drawing/2014/main" id="{08A2E99E-9F83-4666-BD35-056C88AEBFB1}"/>
              </a:ext>
            </a:extLst>
          </p:cNvPr>
          <p:cNvSpPr>
            <a:spLocks noGrp="1"/>
          </p:cNvSpPr>
          <p:nvPr>
            <p:ph type="clipArt" sz="quarter" idx="51"/>
          </p:nvPr>
        </p:nvSpPr>
        <p:spPr>
          <a:xfrm>
            <a:off x="9625612" y="3079044"/>
            <a:ext cx="1476375" cy="1474788"/>
          </a:xfrm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fr-FR" noProof="0"/>
              <a:t>Cliquez sur l'icône pour ajouter une image en ligne</a:t>
            </a:r>
            <a:endParaRPr lang="fr-CA" noProof="0"/>
          </a:p>
        </p:txBody>
      </p:sp>
      <p:sp>
        <p:nvSpPr>
          <p:cNvPr id="25" name="Espace réservé de la date 4">
            <a:extLst>
              <a:ext uri="{FF2B5EF4-FFF2-40B4-BE49-F238E27FC236}">
                <a16:creationId xmlns:a16="http://schemas.microsoft.com/office/drawing/2014/main" id="{8B2D064B-EC57-4EA9-96ED-918E61BFD5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fr-CA" noProof="0"/>
              <a:t>20XX-07-29</a:t>
            </a:r>
          </a:p>
        </p:txBody>
      </p:sp>
      <p:sp>
        <p:nvSpPr>
          <p:cNvPr id="26" name="Espace réservé du pied de page 5">
            <a:extLst>
              <a:ext uri="{FF2B5EF4-FFF2-40B4-BE49-F238E27FC236}">
                <a16:creationId xmlns:a16="http://schemas.microsoft.com/office/drawing/2014/main" id="{B2A70FF9-0C32-4443-A788-56E40DD78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fr-CA" noProof="0"/>
              <a:t>Orientation de l’employé</a:t>
            </a:r>
          </a:p>
        </p:txBody>
      </p:sp>
      <p:sp>
        <p:nvSpPr>
          <p:cNvPr id="27" name="Espace réservé du numéro de diapositive 6">
            <a:extLst>
              <a:ext uri="{FF2B5EF4-FFF2-40B4-BE49-F238E27FC236}">
                <a16:creationId xmlns:a16="http://schemas.microsoft.com/office/drawing/2014/main" id="{D51176E4-E898-4497-ACF7-72CFF75FE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fr-CA" noProof="0" smtClean="0"/>
              <a:pPr rtl="0"/>
              <a:t>‹N°›</a:t>
            </a:fld>
            <a:endParaRPr lang="fr-CA" noProof="0"/>
          </a:p>
        </p:txBody>
      </p:sp>
    </p:spTree>
    <p:extLst>
      <p:ext uri="{BB962C8B-B14F-4D97-AF65-F5344CB8AC3E}">
        <p14:creationId xmlns:p14="http://schemas.microsoft.com/office/powerpoint/2010/main" val="2715236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, contenu et quatre images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BCCBC51-CB80-441C-9628-70A3BFA8C31A}"/>
              </a:ext>
            </a:extLst>
          </p:cNvPr>
          <p:cNvSpPr/>
          <p:nvPr userDrawn="1"/>
        </p:nvSpPr>
        <p:spPr>
          <a:xfrm>
            <a:off x="0" y="3429000"/>
            <a:ext cx="4876800" cy="342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90D749F-1509-46B1-B8ED-3506AC084799}"/>
              </a:ext>
            </a:extLst>
          </p:cNvPr>
          <p:cNvSpPr/>
          <p:nvPr userDrawn="1"/>
        </p:nvSpPr>
        <p:spPr>
          <a:xfrm>
            <a:off x="0" y="1"/>
            <a:ext cx="4876800" cy="3429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3200400" cy="2621139"/>
          </a:xfrm>
        </p:spPr>
        <p:txBody>
          <a:bodyPr rtlCol="0" anchor="b"/>
          <a:lstStyle>
            <a:lvl1pPr algn="l">
              <a:defRPr b="1">
                <a:solidFill>
                  <a:schemeClr val="accent4"/>
                </a:solidFill>
              </a:defRPr>
            </a:lvl1pPr>
          </a:lstStyle>
          <a:p>
            <a:pPr rtl="0"/>
            <a:r>
              <a:rPr lang="fr-CA" noProof="0"/>
              <a:t>Cliquez pour modifier le style du titre.</a:t>
            </a:r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07F18567-9326-411F-BA8D-561D58C7DD9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073368" y="2131457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2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Puce 1</a:t>
            </a:r>
          </a:p>
        </p:txBody>
      </p:sp>
      <p:sp>
        <p:nvSpPr>
          <p:cNvPr id="11" name="Espace réservé au texte 8">
            <a:extLst>
              <a:ext uri="{FF2B5EF4-FFF2-40B4-BE49-F238E27FC236}">
                <a16:creationId xmlns:a16="http://schemas.microsoft.com/office/drawing/2014/main" id="{97E7DC10-1618-471B-9441-C640C7FEDD3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924518" y="2131457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2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Puce 2</a:t>
            </a:r>
          </a:p>
        </p:txBody>
      </p:sp>
      <p:sp>
        <p:nvSpPr>
          <p:cNvPr id="13" name="Espace réservé du texte 8">
            <a:extLst>
              <a:ext uri="{FF2B5EF4-FFF2-40B4-BE49-F238E27FC236}">
                <a16:creationId xmlns:a16="http://schemas.microsoft.com/office/drawing/2014/main" id="{FDB26B40-5901-4EF0-BCF0-55677E28B176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074118" y="4874657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2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Puce 3</a:t>
            </a:r>
          </a:p>
        </p:txBody>
      </p:sp>
      <p:sp>
        <p:nvSpPr>
          <p:cNvPr id="15" name="Espace réservé au texte 8">
            <a:extLst>
              <a:ext uri="{FF2B5EF4-FFF2-40B4-BE49-F238E27FC236}">
                <a16:creationId xmlns:a16="http://schemas.microsoft.com/office/drawing/2014/main" id="{9CB783F5-ED01-464E-9185-F05CFA0E84C4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19318" y="4874657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2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Puce 4</a:t>
            </a:r>
          </a:p>
        </p:txBody>
      </p:sp>
      <p:sp>
        <p:nvSpPr>
          <p:cNvPr id="21" name="Espace réservé d’image en ligne 20">
            <a:extLst>
              <a:ext uri="{FF2B5EF4-FFF2-40B4-BE49-F238E27FC236}">
                <a16:creationId xmlns:a16="http://schemas.microsoft.com/office/drawing/2014/main" id="{D25CFAE9-00ED-42E0-BC9A-37BA858979B3}"/>
              </a:ext>
            </a:extLst>
          </p:cNvPr>
          <p:cNvSpPr>
            <a:spLocks noGrp="1"/>
          </p:cNvSpPr>
          <p:nvPr>
            <p:ph type="clipArt" sz="quarter" idx="48"/>
          </p:nvPr>
        </p:nvSpPr>
        <p:spPr>
          <a:xfrm>
            <a:off x="6387961" y="643469"/>
            <a:ext cx="1476375" cy="1474788"/>
          </a:xfrm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fr-FR" noProof="0"/>
              <a:t>Cliquez sur l'icône pour ajouter une image en ligne</a:t>
            </a:r>
            <a:endParaRPr lang="fr-CA" noProof="0"/>
          </a:p>
        </p:txBody>
      </p:sp>
      <p:sp>
        <p:nvSpPr>
          <p:cNvPr id="22" name="Espace réservé d’image en ligne 20">
            <a:extLst>
              <a:ext uri="{FF2B5EF4-FFF2-40B4-BE49-F238E27FC236}">
                <a16:creationId xmlns:a16="http://schemas.microsoft.com/office/drawing/2014/main" id="{280D5B0E-3D2E-4146-9670-B596E8EBD129}"/>
              </a:ext>
            </a:extLst>
          </p:cNvPr>
          <p:cNvSpPr>
            <a:spLocks noGrp="1"/>
          </p:cNvSpPr>
          <p:nvPr>
            <p:ph type="clipArt" sz="quarter" idx="49"/>
          </p:nvPr>
        </p:nvSpPr>
        <p:spPr>
          <a:xfrm>
            <a:off x="9238736" y="643469"/>
            <a:ext cx="1476375" cy="1474788"/>
          </a:xfrm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fr-FR" noProof="0"/>
              <a:t>Cliquez sur l'icône pour ajouter une image en ligne</a:t>
            </a:r>
            <a:endParaRPr lang="fr-CA" noProof="0"/>
          </a:p>
        </p:txBody>
      </p:sp>
      <p:sp>
        <p:nvSpPr>
          <p:cNvPr id="23" name="Espace réservé d’image en ligne 20">
            <a:extLst>
              <a:ext uri="{FF2B5EF4-FFF2-40B4-BE49-F238E27FC236}">
                <a16:creationId xmlns:a16="http://schemas.microsoft.com/office/drawing/2014/main" id="{03D89936-E0D7-4618-9E72-EC1467568C21}"/>
              </a:ext>
            </a:extLst>
          </p:cNvPr>
          <p:cNvSpPr>
            <a:spLocks noGrp="1"/>
          </p:cNvSpPr>
          <p:nvPr>
            <p:ph type="clipArt" sz="quarter" idx="50"/>
          </p:nvPr>
        </p:nvSpPr>
        <p:spPr>
          <a:xfrm>
            <a:off x="6387961" y="3385457"/>
            <a:ext cx="1476375" cy="1474788"/>
          </a:xfrm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fr-FR" noProof="0"/>
              <a:t>Cliquez sur l'icône pour ajouter une image en ligne</a:t>
            </a:r>
            <a:endParaRPr lang="fr-CA" noProof="0"/>
          </a:p>
        </p:txBody>
      </p:sp>
      <p:sp>
        <p:nvSpPr>
          <p:cNvPr id="24" name="Espace réservé d’image en ligne 20">
            <a:extLst>
              <a:ext uri="{FF2B5EF4-FFF2-40B4-BE49-F238E27FC236}">
                <a16:creationId xmlns:a16="http://schemas.microsoft.com/office/drawing/2014/main" id="{08A2E99E-9F83-4666-BD35-056C88AEBFB1}"/>
              </a:ext>
            </a:extLst>
          </p:cNvPr>
          <p:cNvSpPr>
            <a:spLocks noGrp="1"/>
          </p:cNvSpPr>
          <p:nvPr>
            <p:ph type="clipArt" sz="quarter" idx="51"/>
          </p:nvPr>
        </p:nvSpPr>
        <p:spPr>
          <a:xfrm>
            <a:off x="9233723" y="3385457"/>
            <a:ext cx="1476375" cy="1474788"/>
          </a:xfrm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fr-FR" noProof="0"/>
              <a:t>Cliquez sur l'icône pour ajouter une image en ligne</a:t>
            </a:r>
            <a:endParaRPr lang="fr-CA" noProof="0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8A1CBAE-F2E5-4866-A865-C55E62573492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838200" y="4112198"/>
            <a:ext cx="3200400" cy="1395974"/>
          </a:xfrm>
        </p:spPr>
        <p:txBody>
          <a:bodyPr rtlCol="0"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fr-CA" noProof="0"/>
              <a:t>Modifiez les styles du texte.</a:t>
            </a:r>
          </a:p>
        </p:txBody>
      </p:sp>
      <p:sp>
        <p:nvSpPr>
          <p:cNvPr id="16" name="Espace réservé du texte 8">
            <a:extLst>
              <a:ext uri="{FF2B5EF4-FFF2-40B4-BE49-F238E27FC236}">
                <a16:creationId xmlns:a16="http://schemas.microsoft.com/office/drawing/2014/main" id="{DA996B3F-2EC7-495F-920F-B21C55D9428F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073368" y="2577595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Puce 1</a:t>
            </a:r>
          </a:p>
        </p:txBody>
      </p:sp>
      <p:sp>
        <p:nvSpPr>
          <p:cNvPr id="17" name="Espace réservé au texte 8">
            <a:extLst>
              <a:ext uri="{FF2B5EF4-FFF2-40B4-BE49-F238E27FC236}">
                <a16:creationId xmlns:a16="http://schemas.microsoft.com/office/drawing/2014/main" id="{8F06E2A5-B7ED-4E1B-9B77-DFF175FA257A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8924518" y="2577595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Puce 2</a:t>
            </a:r>
          </a:p>
        </p:txBody>
      </p:sp>
      <p:sp>
        <p:nvSpPr>
          <p:cNvPr id="18" name="Espace réservé du texte 8">
            <a:extLst>
              <a:ext uri="{FF2B5EF4-FFF2-40B4-BE49-F238E27FC236}">
                <a16:creationId xmlns:a16="http://schemas.microsoft.com/office/drawing/2014/main" id="{D12A97F1-04F3-48EA-99B9-030059505D91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6074118" y="5320795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Puce 3</a:t>
            </a:r>
          </a:p>
        </p:txBody>
      </p:sp>
      <p:sp>
        <p:nvSpPr>
          <p:cNvPr id="19" name="Espace réservé au texte 8">
            <a:extLst>
              <a:ext uri="{FF2B5EF4-FFF2-40B4-BE49-F238E27FC236}">
                <a16:creationId xmlns:a16="http://schemas.microsoft.com/office/drawing/2014/main" id="{8884A8E9-B6DB-4ADD-A85B-593F618E457A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919318" y="5320795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Puce 4</a:t>
            </a:r>
          </a:p>
        </p:txBody>
      </p:sp>
      <p:sp>
        <p:nvSpPr>
          <p:cNvPr id="28" name="Espace réservé du texte 4">
            <a:extLst>
              <a:ext uri="{FF2B5EF4-FFF2-40B4-BE49-F238E27FC236}">
                <a16:creationId xmlns:a16="http://schemas.microsoft.com/office/drawing/2014/main" id="{19E1EA5F-9EF0-45C3-94DD-6DF64F4DFA15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838201" y="5511642"/>
            <a:ext cx="3200400" cy="844707"/>
          </a:xfrm>
        </p:spPr>
        <p:txBody>
          <a:bodyPr rtlCol="0"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fr-CA" noProof="0"/>
              <a:t>Modifiez les styles du texte.</a:t>
            </a:r>
          </a:p>
        </p:txBody>
      </p:sp>
      <p:sp>
        <p:nvSpPr>
          <p:cNvPr id="30" name="Espace réservé de la date 4">
            <a:extLst>
              <a:ext uri="{FF2B5EF4-FFF2-40B4-BE49-F238E27FC236}">
                <a16:creationId xmlns:a16="http://schemas.microsoft.com/office/drawing/2014/main" id="{5EBE65FE-7980-4861-93F3-178D1931E7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r>
              <a:rPr lang="fr-CA" noProof="0"/>
              <a:t>20XX-07-29</a:t>
            </a:r>
          </a:p>
        </p:txBody>
      </p:sp>
      <p:sp>
        <p:nvSpPr>
          <p:cNvPr id="31" name="Espace réservé du pied de page 5">
            <a:extLst>
              <a:ext uri="{FF2B5EF4-FFF2-40B4-BE49-F238E27FC236}">
                <a16:creationId xmlns:a16="http://schemas.microsoft.com/office/drawing/2014/main" id="{5941D839-A1FC-4620-8485-F69D66D59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r>
              <a:rPr lang="fr-CA" noProof="0"/>
              <a:t>Orientation de l’employé</a:t>
            </a:r>
          </a:p>
        </p:txBody>
      </p:sp>
      <p:sp>
        <p:nvSpPr>
          <p:cNvPr id="32" name="Espace réservé du numéro de diapositive 6">
            <a:extLst>
              <a:ext uri="{FF2B5EF4-FFF2-40B4-BE49-F238E27FC236}">
                <a16:creationId xmlns:a16="http://schemas.microsoft.com/office/drawing/2014/main" id="{B3B8613F-19BE-4CDB-BC4C-C321B4B8F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fr-CA" noProof="0" smtClean="0"/>
              <a:pPr rtl="0"/>
              <a:t>‹N°›</a:t>
            </a:fld>
            <a:endParaRPr lang="fr-CA" noProof="0"/>
          </a:p>
        </p:txBody>
      </p:sp>
    </p:spTree>
    <p:extLst>
      <p:ext uri="{BB962C8B-B14F-4D97-AF65-F5344CB8AC3E}">
        <p14:creationId xmlns:p14="http://schemas.microsoft.com/office/powerpoint/2010/main" val="41855734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76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anigramm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95037"/>
            <a:ext cx="4573200" cy="1325563"/>
          </a:xfrm>
        </p:spPr>
        <p:txBody>
          <a:bodyPr rtlCol="0"/>
          <a:lstStyle>
            <a:lvl1pPr algn="l">
              <a:defRPr b="1">
                <a:solidFill>
                  <a:schemeClr val="accent4"/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  <a:endParaRPr lang="fr-CA" noProof="0"/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07F18567-9326-411F-BA8D-561D58C7DD9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021635" y="2039382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Nom</a:t>
            </a:r>
          </a:p>
        </p:txBody>
      </p:sp>
      <p:sp>
        <p:nvSpPr>
          <p:cNvPr id="14" name="Espace réservé du texte 8">
            <a:extLst>
              <a:ext uri="{FF2B5EF4-FFF2-40B4-BE49-F238E27FC236}">
                <a16:creationId xmlns:a16="http://schemas.microsoft.com/office/drawing/2014/main" id="{16CC17AD-6E52-42E9-989B-FB086C64DFD1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5021635" y="2408260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présentation</a:t>
            </a:r>
          </a:p>
        </p:txBody>
      </p:sp>
      <p:sp>
        <p:nvSpPr>
          <p:cNvPr id="16" name="Espace réservé au texte 8">
            <a:extLst>
              <a:ext uri="{FF2B5EF4-FFF2-40B4-BE49-F238E27FC236}">
                <a16:creationId xmlns:a16="http://schemas.microsoft.com/office/drawing/2014/main" id="{D36B0D72-6C95-4E3A-A679-D94CB154306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043407" y="4770420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Nom</a:t>
            </a:r>
          </a:p>
        </p:txBody>
      </p:sp>
      <p:sp>
        <p:nvSpPr>
          <p:cNvPr id="17" name="Espace réservé au texte 8">
            <a:extLst>
              <a:ext uri="{FF2B5EF4-FFF2-40B4-BE49-F238E27FC236}">
                <a16:creationId xmlns:a16="http://schemas.microsoft.com/office/drawing/2014/main" id="{7E6E1537-8CF9-4C86-8E25-29BFFDAFDDD2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043407" y="5139298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présentation</a:t>
            </a:r>
          </a:p>
        </p:txBody>
      </p:sp>
      <p:sp>
        <p:nvSpPr>
          <p:cNvPr id="18" name="Espace réservé du texte 8">
            <a:extLst>
              <a:ext uri="{FF2B5EF4-FFF2-40B4-BE49-F238E27FC236}">
                <a16:creationId xmlns:a16="http://schemas.microsoft.com/office/drawing/2014/main" id="{755E9ED2-721A-416D-AFA6-B57E6B8D8C5D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2757407" y="4758255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Nom</a:t>
            </a:r>
          </a:p>
        </p:txBody>
      </p:sp>
      <p:sp>
        <p:nvSpPr>
          <p:cNvPr id="19" name="Espace réservé du texte 8">
            <a:extLst>
              <a:ext uri="{FF2B5EF4-FFF2-40B4-BE49-F238E27FC236}">
                <a16:creationId xmlns:a16="http://schemas.microsoft.com/office/drawing/2014/main" id="{0DE1C87C-07E3-42FC-9B43-81D789BF794B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2757407" y="5127133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présentation</a:t>
            </a:r>
          </a:p>
        </p:txBody>
      </p:sp>
      <p:sp>
        <p:nvSpPr>
          <p:cNvPr id="20" name="Espace réservé au texte 8">
            <a:extLst>
              <a:ext uri="{FF2B5EF4-FFF2-40B4-BE49-F238E27FC236}">
                <a16:creationId xmlns:a16="http://schemas.microsoft.com/office/drawing/2014/main" id="{8556C5D2-9D30-44C4-95EA-DA672356995D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471407" y="4770420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Nom</a:t>
            </a:r>
          </a:p>
        </p:txBody>
      </p:sp>
      <p:sp>
        <p:nvSpPr>
          <p:cNvPr id="25" name="Espace réservé au texte 8">
            <a:extLst>
              <a:ext uri="{FF2B5EF4-FFF2-40B4-BE49-F238E27FC236}">
                <a16:creationId xmlns:a16="http://schemas.microsoft.com/office/drawing/2014/main" id="{BB8DD76A-44FE-4266-9CE3-FC74ACF61470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471407" y="5139298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présentation</a:t>
            </a:r>
          </a:p>
        </p:txBody>
      </p:sp>
      <p:sp>
        <p:nvSpPr>
          <p:cNvPr id="26" name="Espace réservé au texte 8">
            <a:extLst>
              <a:ext uri="{FF2B5EF4-FFF2-40B4-BE49-F238E27FC236}">
                <a16:creationId xmlns:a16="http://schemas.microsoft.com/office/drawing/2014/main" id="{BB7FB830-D9B0-43D8-B279-D8A3831911C7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9615407" y="4758255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Nom</a:t>
            </a:r>
          </a:p>
        </p:txBody>
      </p:sp>
      <p:sp>
        <p:nvSpPr>
          <p:cNvPr id="27" name="Espace réservé au texte 8">
            <a:extLst>
              <a:ext uri="{FF2B5EF4-FFF2-40B4-BE49-F238E27FC236}">
                <a16:creationId xmlns:a16="http://schemas.microsoft.com/office/drawing/2014/main" id="{DA699CE9-2DCD-4D59-B359-D7D3511A2158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9615407" y="5127133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présentation</a:t>
            </a:r>
          </a:p>
        </p:txBody>
      </p:sp>
      <p:sp>
        <p:nvSpPr>
          <p:cNvPr id="28" name="Espace réservé au texte 8">
            <a:extLst>
              <a:ext uri="{FF2B5EF4-FFF2-40B4-BE49-F238E27FC236}">
                <a16:creationId xmlns:a16="http://schemas.microsoft.com/office/drawing/2014/main" id="{5B0C1AF9-7ECA-4F02-B71D-97228D05B031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7329407" y="4770420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Nom</a:t>
            </a:r>
          </a:p>
        </p:txBody>
      </p:sp>
      <p:sp>
        <p:nvSpPr>
          <p:cNvPr id="29" name="Espace réservé au texte 8">
            <a:extLst>
              <a:ext uri="{FF2B5EF4-FFF2-40B4-BE49-F238E27FC236}">
                <a16:creationId xmlns:a16="http://schemas.microsoft.com/office/drawing/2014/main" id="{FE515F87-B08B-4273-9427-B4477D68E33E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7329407" y="5139298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Titre</a:t>
            </a:r>
          </a:p>
        </p:txBody>
      </p:sp>
      <p:cxnSp>
        <p:nvCxnSpPr>
          <p:cNvPr id="5" name="Connecteur droit 4">
            <a:extLst>
              <a:ext uri="{FF2B5EF4-FFF2-40B4-BE49-F238E27FC236}">
                <a16:creationId xmlns:a16="http://schemas.microsoft.com/office/drawing/2014/main" id="{02353FBD-19BF-45E4-A6F5-4217CDAAA52E}"/>
              </a:ext>
            </a:extLst>
          </p:cNvPr>
          <p:cNvCxnSpPr/>
          <p:nvPr userDrawn="1"/>
        </p:nvCxnSpPr>
        <p:spPr>
          <a:xfrm>
            <a:off x="1513114" y="3875317"/>
            <a:ext cx="9111343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Espace réservé de la date 4">
            <a:extLst>
              <a:ext uri="{FF2B5EF4-FFF2-40B4-BE49-F238E27FC236}">
                <a16:creationId xmlns:a16="http://schemas.microsoft.com/office/drawing/2014/main" id="{BA4BCF05-CDFF-42C0-A406-D762B747C7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fr-CA" noProof="0"/>
              <a:t>20XX-07-29</a:t>
            </a:r>
          </a:p>
        </p:txBody>
      </p:sp>
      <p:sp>
        <p:nvSpPr>
          <p:cNvPr id="42" name="Espace réservé du pied de page 5">
            <a:extLst>
              <a:ext uri="{FF2B5EF4-FFF2-40B4-BE49-F238E27FC236}">
                <a16:creationId xmlns:a16="http://schemas.microsoft.com/office/drawing/2014/main" id="{FE043986-6365-4919-A13C-B1086DCFF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fr-CA" noProof="0"/>
              <a:t>Orientation de l’employé</a:t>
            </a:r>
          </a:p>
        </p:txBody>
      </p:sp>
      <p:sp>
        <p:nvSpPr>
          <p:cNvPr id="43" name="Espace réservé du numéro de diapositive 6">
            <a:extLst>
              <a:ext uri="{FF2B5EF4-FFF2-40B4-BE49-F238E27FC236}">
                <a16:creationId xmlns:a16="http://schemas.microsoft.com/office/drawing/2014/main" id="{4FD22B22-DA9C-4B3F-A67F-D07291278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fr-CA" noProof="0" smtClean="0"/>
              <a:pPr rtl="0"/>
              <a:t>‹N°›</a:t>
            </a:fld>
            <a:endParaRPr lang="fr-CA" noProof="0"/>
          </a:p>
        </p:txBody>
      </p:sp>
      <p:cxnSp>
        <p:nvCxnSpPr>
          <p:cNvPr id="47" name="Connecteur droit 46">
            <a:extLst>
              <a:ext uri="{FF2B5EF4-FFF2-40B4-BE49-F238E27FC236}">
                <a16:creationId xmlns:a16="http://schemas.microsoft.com/office/drawing/2014/main" id="{AFAB3CE1-D027-49AE-8023-7D6E330C7E2D}"/>
              </a:ext>
            </a:extLst>
          </p:cNvPr>
          <p:cNvCxnSpPr>
            <a:cxnSpLocks/>
          </p:cNvCxnSpPr>
          <p:nvPr userDrawn="1"/>
        </p:nvCxnSpPr>
        <p:spPr>
          <a:xfrm flipV="1">
            <a:off x="6096000" y="2852057"/>
            <a:ext cx="0" cy="1643743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necteur droit 48">
            <a:extLst>
              <a:ext uri="{FF2B5EF4-FFF2-40B4-BE49-F238E27FC236}">
                <a16:creationId xmlns:a16="http://schemas.microsoft.com/office/drawing/2014/main" id="{6B59BE6F-06DF-4031-A366-9BF6A53377C4}"/>
              </a:ext>
            </a:extLst>
          </p:cNvPr>
          <p:cNvCxnSpPr>
            <a:cxnSpLocks/>
          </p:cNvCxnSpPr>
          <p:nvPr userDrawn="1"/>
        </p:nvCxnSpPr>
        <p:spPr>
          <a:xfrm flipV="1">
            <a:off x="10611592" y="3872164"/>
            <a:ext cx="0" cy="623636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necteur droit 53">
            <a:extLst>
              <a:ext uri="{FF2B5EF4-FFF2-40B4-BE49-F238E27FC236}">
                <a16:creationId xmlns:a16="http://schemas.microsoft.com/office/drawing/2014/main" id="{588442AB-AF81-4C81-B0CE-584EE410EB92}"/>
              </a:ext>
            </a:extLst>
          </p:cNvPr>
          <p:cNvCxnSpPr>
            <a:cxnSpLocks/>
          </p:cNvCxnSpPr>
          <p:nvPr userDrawn="1"/>
        </p:nvCxnSpPr>
        <p:spPr>
          <a:xfrm flipV="1">
            <a:off x="1513114" y="3872164"/>
            <a:ext cx="0" cy="623636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necteur droit 55">
            <a:extLst>
              <a:ext uri="{FF2B5EF4-FFF2-40B4-BE49-F238E27FC236}">
                <a16:creationId xmlns:a16="http://schemas.microsoft.com/office/drawing/2014/main" id="{35F27884-729D-4CA6-A08A-92EBC733CCB5}"/>
              </a:ext>
            </a:extLst>
          </p:cNvPr>
          <p:cNvCxnSpPr>
            <a:cxnSpLocks/>
          </p:cNvCxnSpPr>
          <p:nvPr userDrawn="1"/>
        </p:nvCxnSpPr>
        <p:spPr>
          <a:xfrm flipV="1">
            <a:off x="3815938" y="3872164"/>
            <a:ext cx="0" cy="623636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Connecteur droit 57">
            <a:extLst>
              <a:ext uri="{FF2B5EF4-FFF2-40B4-BE49-F238E27FC236}">
                <a16:creationId xmlns:a16="http://schemas.microsoft.com/office/drawing/2014/main" id="{A1F7E5A1-BEA5-447F-BED5-E18F7A1D9A37}"/>
              </a:ext>
            </a:extLst>
          </p:cNvPr>
          <p:cNvCxnSpPr>
            <a:cxnSpLocks/>
          </p:cNvCxnSpPr>
          <p:nvPr userDrawn="1"/>
        </p:nvCxnSpPr>
        <p:spPr>
          <a:xfrm flipV="1">
            <a:off x="8381011" y="3872164"/>
            <a:ext cx="0" cy="623636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5084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 approprié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0" y="2376805"/>
            <a:ext cx="5013960" cy="1325563"/>
          </a:xfrm>
        </p:spPr>
        <p:txBody>
          <a:bodyPr rtlCol="0" anchor="b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  <a:endParaRPr lang="fr-CA" noProof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669280" y="4150042"/>
            <a:ext cx="5013960" cy="1961198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fr-CA" noProof="0"/>
              <a:t>Modifiez les styles du texte.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197FF6-6321-41EE-A0C4-DEC0761A3C01}"/>
              </a:ext>
            </a:extLst>
          </p:cNvPr>
          <p:cNvSpPr/>
          <p:nvPr userDrawn="1"/>
        </p:nvSpPr>
        <p:spPr>
          <a:xfrm>
            <a:off x="0" y="0"/>
            <a:ext cx="417576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11" name="Rectangle 10">
            <a:extLst>
              <a:ext uri="{FF2B5EF4-FFF2-40B4-BE49-F238E27FC236}">
                <a16:creationId xmlns:a16="http://schemas.microsoft.com/office/drawing/2014/main" id="{E545EFDD-D97D-44D9-8A6D-0FACEE0964B3}"/>
              </a:ext>
            </a:extLst>
          </p:cNvPr>
          <p:cNvSpPr/>
          <p:nvPr userDrawn="1"/>
        </p:nvSpPr>
        <p:spPr>
          <a:xfrm flipV="1">
            <a:off x="371856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7" name="Espace réservé de la date 4">
            <a:extLst>
              <a:ext uri="{FF2B5EF4-FFF2-40B4-BE49-F238E27FC236}">
                <a16:creationId xmlns:a16="http://schemas.microsoft.com/office/drawing/2014/main" id="{9ECA7294-D791-453A-AEDA-C7BC2C83BAC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rtl="0"/>
            <a:r>
              <a:rPr lang="fr-CA" noProof="0"/>
              <a:t>20XX-07-29</a:t>
            </a:r>
          </a:p>
        </p:txBody>
      </p:sp>
      <p:sp>
        <p:nvSpPr>
          <p:cNvPr id="8" name="Espace réservé du pied de page 5">
            <a:extLst>
              <a:ext uri="{FF2B5EF4-FFF2-40B4-BE49-F238E27FC236}">
                <a16:creationId xmlns:a16="http://schemas.microsoft.com/office/drawing/2014/main" id="{E3F008A3-FE03-4B55-99DE-C66C7215F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r>
              <a:rPr lang="fr-CA" noProof="0"/>
              <a:t>Orientation de l’employé</a:t>
            </a:r>
          </a:p>
        </p:txBody>
      </p:sp>
      <p:sp>
        <p:nvSpPr>
          <p:cNvPr id="10" name="Espace réservé du numéro de diapositive 6">
            <a:extLst>
              <a:ext uri="{FF2B5EF4-FFF2-40B4-BE49-F238E27FC236}">
                <a16:creationId xmlns:a16="http://schemas.microsoft.com/office/drawing/2014/main" id="{561AA2A7-90C9-48FA-A998-4CB16275A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fr-CA" noProof="0" smtClean="0"/>
              <a:pPr rtl="0"/>
              <a:t>‹N°›</a:t>
            </a:fld>
            <a:endParaRPr lang="fr-CA" noProof="0"/>
          </a:p>
        </p:txBody>
      </p:sp>
    </p:spTree>
    <p:extLst>
      <p:ext uri="{BB962C8B-B14F-4D97-AF65-F5344CB8AC3E}">
        <p14:creationId xmlns:p14="http://schemas.microsoft.com/office/powerpoint/2010/main" val="40305030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fi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3215B1E-B289-4C56-BCC0-2AB8CF93E2A1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8200" y="2313571"/>
            <a:ext cx="4419600" cy="1659716"/>
          </a:xfrm>
        </p:spPr>
        <p:txBody>
          <a:bodyPr rtlCol="0" anchor="ctr">
            <a:normAutofit/>
          </a:bodyPr>
          <a:lstStyle>
            <a:lvl1pPr algn="ctr">
              <a:defRPr sz="5400" b="1">
                <a:solidFill>
                  <a:schemeClr val="accent4"/>
                </a:solidFill>
              </a:defRPr>
            </a:lvl1pPr>
          </a:lstStyle>
          <a:p>
            <a:pPr rtl="0"/>
            <a:r>
              <a:rPr lang="fr-CA" noProof="0"/>
              <a:t>Cliquez pour modifier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72402" y="2348318"/>
            <a:ext cx="2743200" cy="1659715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fr-FR" noProof="0"/>
              <a:t>Modifiez le style des sous-titres du masque</a:t>
            </a:r>
            <a:endParaRPr lang="fr-CA" noProof="0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D64503-659B-472D-ABF8-01D077EB0D8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632857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fr-CA" noProof="0"/>
              <a:t>20XX-07-29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209C12-0CED-4CD5-B463-885A793CC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43200" y="6356350"/>
            <a:ext cx="2514600" cy="365125"/>
          </a:xfrm>
        </p:spPr>
        <p:txBody>
          <a:bodyPr rtlCol="0"/>
          <a:lstStyle>
            <a:lvl1pPr algn="r"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fr-CA" noProof="0"/>
              <a:t>Orientation de l’employé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8F03DA-3AA9-44AC-8E2B-D53B8EBEA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9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fr-CA" noProof="0" smtClean="0"/>
              <a:pPr rtl="0"/>
              <a:t>‹N°›</a:t>
            </a:fld>
            <a:endParaRPr lang="fr-CA" noProof="0"/>
          </a:p>
        </p:txBody>
      </p:sp>
    </p:spTree>
    <p:extLst>
      <p:ext uri="{BB962C8B-B14F-4D97-AF65-F5344CB8AC3E}">
        <p14:creationId xmlns:p14="http://schemas.microsoft.com/office/powerpoint/2010/main" val="33909684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-tête de section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434EB92-62CF-4273-86A4-59223DABDBB8}"/>
              </a:ext>
            </a:extLst>
          </p:cNvPr>
          <p:cNvSpPr/>
          <p:nvPr userDrawn="1"/>
        </p:nvSpPr>
        <p:spPr>
          <a:xfrm>
            <a:off x="0" y="3429000"/>
            <a:ext cx="12192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9A25F60-1F94-4EB8-AECE-53F9C3EBF6AC}"/>
              </a:ext>
            </a:extLst>
          </p:cNvPr>
          <p:cNvSpPr/>
          <p:nvPr userDrawn="1"/>
        </p:nvSpPr>
        <p:spPr>
          <a:xfrm>
            <a:off x="0" y="6509657"/>
            <a:ext cx="12192000" cy="34834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CA" noProof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429000"/>
            <a:ext cx="10515600" cy="3080657"/>
          </a:xfrm>
        </p:spPr>
        <p:txBody>
          <a:bodyPr rtlCol="0" anchor="ctr"/>
          <a:lstStyle>
            <a:lvl1pPr>
              <a:defRPr sz="60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  <a:endParaRPr lang="fr-CA" noProof="0"/>
          </a:p>
        </p:txBody>
      </p:sp>
    </p:spTree>
    <p:extLst>
      <p:ext uri="{BB962C8B-B14F-4D97-AF65-F5344CB8AC3E}">
        <p14:creationId xmlns:p14="http://schemas.microsoft.com/office/powerpoint/2010/main" val="15916592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’équip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 algn="ctr">
              <a:defRPr b="1">
                <a:solidFill>
                  <a:schemeClr val="accent4"/>
                </a:solidFill>
              </a:defRPr>
            </a:lvl1pPr>
          </a:lstStyle>
          <a:p>
            <a:pPr rtl="0"/>
            <a:r>
              <a:rPr lang="fr-CA" noProof="0"/>
              <a:t>Cliquez pour modifier le style du titre principal</a:t>
            </a:r>
          </a:p>
        </p:txBody>
      </p:sp>
      <p:sp>
        <p:nvSpPr>
          <p:cNvPr id="6" name="Espace réservé à l’image 15">
            <a:extLst>
              <a:ext uri="{FF2B5EF4-FFF2-40B4-BE49-F238E27FC236}">
                <a16:creationId xmlns:a16="http://schemas.microsoft.com/office/drawing/2014/main" id="{A74BA5A7-7918-4C65-BAAB-14B3A1E2B4E4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1521612" y="2601972"/>
            <a:ext cx="1476000" cy="1476000"/>
          </a:xfrm>
          <a:noFill/>
          <a:ln w="396875" cap="sq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fr-CA" noProof="0"/>
              <a:t>Cliquez sur l’icône pour ajouter une image</a:t>
            </a:r>
          </a:p>
        </p:txBody>
      </p:sp>
      <p:sp>
        <p:nvSpPr>
          <p:cNvPr id="7" name="Espace réservé à l’image 15">
            <a:extLst>
              <a:ext uri="{FF2B5EF4-FFF2-40B4-BE49-F238E27FC236}">
                <a16:creationId xmlns:a16="http://schemas.microsoft.com/office/drawing/2014/main" id="{0C5DF728-AFC5-467F-86BF-45BBD7787257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4079382" y="2601972"/>
            <a:ext cx="1476000" cy="1476000"/>
          </a:xfrm>
          <a:noFill/>
          <a:ln w="396875" cap="sq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fr-CA" noProof="0"/>
              <a:t>Cliquez sur l’icône pour ajouter une image</a:t>
            </a:r>
          </a:p>
        </p:txBody>
      </p:sp>
      <p:sp>
        <p:nvSpPr>
          <p:cNvPr id="8" name="Espace réservé à l’image 15">
            <a:extLst>
              <a:ext uri="{FF2B5EF4-FFF2-40B4-BE49-F238E27FC236}">
                <a16:creationId xmlns:a16="http://schemas.microsoft.com/office/drawing/2014/main" id="{BBFE7B80-0990-424B-A099-BFECB5508302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6637152" y="2601972"/>
            <a:ext cx="1476000" cy="1476000"/>
          </a:xfrm>
          <a:noFill/>
          <a:ln w="396875" cap="sq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fr-CA" noProof="0"/>
              <a:t>Cliquez sur l’icône pour ajouter une image</a:t>
            </a:r>
          </a:p>
        </p:txBody>
      </p:sp>
      <p:sp>
        <p:nvSpPr>
          <p:cNvPr id="9" name="Espace réservé à l’image 15">
            <a:extLst>
              <a:ext uri="{FF2B5EF4-FFF2-40B4-BE49-F238E27FC236}">
                <a16:creationId xmlns:a16="http://schemas.microsoft.com/office/drawing/2014/main" id="{5B4A0F3D-F23F-4072-9FF5-6CFE888CE1E0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194922" y="2601972"/>
            <a:ext cx="1476000" cy="1476000"/>
          </a:xfrm>
          <a:noFill/>
          <a:ln w="396875" cap="sq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fr-CA" noProof="0"/>
              <a:t>Cliquez sur l’icône pour ajouter une image</a:t>
            </a:r>
          </a:p>
        </p:txBody>
      </p:sp>
      <p:sp>
        <p:nvSpPr>
          <p:cNvPr id="11" name="Espace réservé du texte 8">
            <a:extLst>
              <a:ext uri="{FF2B5EF4-FFF2-40B4-BE49-F238E27FC236}">
                <a16:creationId xmlns:a16="http://schemas.microsoft.com/office/drawing/2014/main" id="{14F97182-060B-42D4-9BD6-AADEBB4691F8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214950" y="4624131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Nom</a:t>
            </a:r>
          </a:p>
        </p:txBody>
      </p:sp>
      <p:sp>
        <p:nvSpPr>
          <p:cNvPr id="12" name="Espace réservé du texte 8">
            <a:extLst>
              <a:ext uri="{FF2B5EF4-FFF2-40B4-BE49-F238E27FC236}">
                <a16:creationId xmlns:a16="http://schemas.microsoft.com/office/drawing/2014/main" id="{0C32DCEC-D4CF-4F91-ABA7-22726A1E9925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214950" y="4993009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présentation</a:t>
            </a:r>
          </a:p>
        </p:txBody>
      </p:sp>
      <p:sp>
        <p:nvSpPr>
          <p:cNvPr id="16" name="Espace réservé au texte 8">
            <a:extLst>
              <a:ext uri="{FF2B5EF4-FFF2-40B4-BE49-F238E27FC236}">
                <a16:creationId xmlns:a16="http://schemas.microsoft.com/office/drawing/2014/main" id="{04BECAB1-5EBD-4BC7-8F7A-8B4CA80746C4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764623" y="4624131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Nom</a:t>
            </a:r>
          </a:p>
        </p:txBody>
      </p:sp>
      <p:sp>
        <p:nvSpPr>
          <p:cNvPr id="17" name="Espace réservé au texte 8">
            <a:extLst>
              <a:ext uri="{FF2B5EF4-FFF2-40B4-BE49-F238E27FC236}">
                <a16:creationId xmlns:a16="http://schemas.microsoft.com/office/drawing/2014/main" id="{8D671F83-5A25-4513-86E5-FFBF3BF3106F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3764623" y="4993009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présentation</a:t>
            </a:r>
          </a:p>
        </p:txBody>
      </p:sp>
      <p:sp>
        <p:nvSpPr>
          <p:cNvPr id="19" name="Espace réservé au texte 8">
            <a:extLst>
              <a:ext uri="{FF2B5EF4-FFF2-40B4-BE49-F238E27FC236}">
                <a16:creationId xmlns:a16="http://schemas.microsoft.com/office/drawing/2014/main" id="{F6EE3639-A148-489C-A695-7EA2313AEF3B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314296" y="4624131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Nom</a:t>
            </a:r>
          </a:p>
        </p:txBody>
      </p:sp>
      <p:sp>
        <p:nvSpPr>
          <p:cNvPr id="20" name="Espace réservé au texte 8">
            <a:extLst>
              <a:ext uri="{FF2B5EF4-FFF2-40B4-BE49-F238E27FC236}">
                <a16:creationId xmlns:a16="http://schemas.microsoft.com/office/drawing/2014/main" id="{BB55BB21-9247-450C-9A9D-D2AD9161E10F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314296" y="4993009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présentation</a:t>
            </a:r>
          </a:p>
        </p:txBody>
      </p:sp>
      <p:sp>
        <p:nvSpPr>
          <p:cNvPr id="22" name="Espace réservé au texte 8">
            <a:extLst>
              <a:ext uri="{FF2B5EF4-FFF2-40B4-BE49-F238E27FC236}">
                <a16:creationId xmlns:a16="http://schemas.microsoft.com/office/drawing/2014/main" id="{934A7F7B-4591-45E6-AF17-EC81162B7336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8863969" y="4624131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Nom</a:t>
            </a:r>
          </a:p>
        </p:txBody>
      </p:sp>
      <p:sp>
        <p:nvSpPr>
          <p:cNvPr id="23" name="Espace réservé au texte 8">
            <a:extLst>
              <a:ext uri="{FF2B5EF4-FFF2-40B4-BE49-F238E27FC236}">
                <a16:creationId xmlns:a16="http://schemas.microsoft.com/office/drawing/2014/main" id="{730702B6-2129-4FAB-8868-58B59C11FFC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8863969" y="4993009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fr-CA" noProof="0"/>
              <a:t>Titre</a:t>
            </a:r>
          </a:p>
        </p:txBody>
      </p:sp>
      <p:sp>
        <p:nvSpPr>
          <p:cNvPr id="24" name="Espace réservé de la date 4">
            <a:extLst>
              <a:ext uri="{FF2B5EF4-FFF2-40B4-BE49-F238E27FC236}">
                <a16:creationId xmlns:a16="http://schemas.microsoft.com/office/drawing/2014/main" id="{AD0AC7DB-F500-41DA-8326-3ED61B33F9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fr-CA" noProof="0"/>
              <a:t>20XX-07-29</a:t>
            </a:r>
          </a:p>
        </p:txBody>
      </p:sp>
      <p:sp>
        <p:nvSpPr>
          <p:cNvPr id="25" name="Espace réservé du pied de page 5">
            <a:extLst>
              <a:ext uri="{FF2B5EF4-FFF2-40B4-BE49-F238E27FC236}">
                <a16:creationId xmlns:a16="http://schemas.microsoft.com/office/drawing/2014/main" id="{798612DF-528A-42D7-8634-25EFF6159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fr-CA" noProof="0"/>
              <a:t>Orientation de l’employé</a:t>
            </a:r>
          </a:p>
        </p:txBody>
      </p:sp>
      <p:sp>
        <p:nvSpPr>
          <p:cNvPr id="26" name="Espace réservé du numéro de diapositive 6">
            <a:extLst>
              <a:ext uri="{FF2B5EF4-FFF2-40B4-BE49-F238E27FC236}">
                <a16:creationId xmlns:a16="http://schemas.microsoft.com/office/drawing/2014/main" id="{1E3817B4-A707-4ACC-9CAC-E32B5E0A4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fr-CA" noProof="0" smtClean="0"/>
              <a:pPr rtl="0"/>
              <a:t>‹N°›</a:t>
            </a:fld>
            <a:endParaRPr lang="fr-CA" noProof="0"/>
          </a:p>
        </p:txBody>
      </p:sp>
    </p:spTree>
    <p:extLst>
      <p:ext uri="{BB962C8B-B14F-4D97-AF65-F5344CB8AC3E}">
        <p14:creationId xmlns:p14="http://schemas.microsoft.com/office/powerpoint/2010/main" val="663862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B4660D4-B0ED-42D9-BC6D-AF4F1F9C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fr-CA" noProof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C607AE-E8B7-4C3B-A6DA-04289E2F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CA" noProof="0"/>
              <a:t>Modifiez les styles du texte</a:t>
            </a:r>
          </a:p>
          <a:p>
            <a:pPr lvl="1" rtl="0"/>
            <a:r>
              <a:rPr lang="fr-CA" noProof="0"/>
              <a:t>Deuxième niveau</a:t>
            </a:r>
          </a:p>
          <a:p>
            <a:pPr lvl="2" rtl="0"/>
            <a:r>
              <a:rPr lang="fr-CA" noProof="0"/>
              <a:t>Troisième niveau</a:t>
            </a:r>
          </a:p>
          <a:p>
            <a:pPr lvl="3" rtl="0"/>
            <a:r>
              <a:rPr lang="fr-CA" noProof="0"/>
              <a:t>Quatrième niveau</a:t>
            </a:r>
          </a:p>
          <a:p>
            <a:pPr lvl="4" rtl="0"/>
            <a:r>
              <a:rPr lang="fr-CA" noProof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1917CC-671D-47EA-B065-51E87EC27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fr-CA" noProof="0"/>
              <a:t>20XX-07-29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2D0B54-5D87-4D1B-9C6E-5A7B87C83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fr-CA" noProof="0"/>
              <a:t>Orientation de l’employé</a:t>
            </a:r>
          </a:p>
        </p:txBody>
      </p:sp>
      <p:sp>
        <p:nvSpPr>
          <p:cNvPr id="6" name="Espace réservé pour la diapositive 5">
            <a:extLst>
              <a:ext uri="{FF2B5EF4-FFF2-40B4-BE49-F238E27FC236}">
                <a16:creationId xmlns:a16="http://schemas.microsoft.com/office/drawing/2014/main" id="{C5CADFFD-0FF7-4DDC-8879-918576F6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fr-CA" noProof="0" smtClean="0"/>
              <a:t>‹N°›</a:t>
            </a:fld>
            <a:endParaRPr lang="fr-CA" noProof="0"/>
          </a:p>
        </p:txBody>
      </p:sp>
    </p:spTree>
    <p:extLst>
      <p:ext uri="{BB962C8B-B14F-4D97-AF65-F5344CB8AC3E}">
        <p14:creationId xmlns:p14="http://schemas.microsoft.com/office/powerpoint/2010/main" val="24643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7" r:id="rId3"/>
    <p:sldLayoutId id="2147483674" r:id="rId4"/>
    <p:sldLayoutId id="2147483671" r:id="rId5"/>
    <p:sldLayoutId id="2147483666" r:id="rId6"/>
    <p:sldLayoutId id="2147483669" r:id="rId7"/>
    <p:sldLayoutId id="2147483661" r:id="rId8"/>
    <p:sldLayoutId id="2147483676" r:id="rId9"/>
    <p:sldLayoutId id="2147483670" r:id="rId10"/>
    <p:sldLayoutId id="2147483667" r:id="rId11"/>
    <p:sldLayoutId id="2147483673" r:id="rId12"/>
    <p:sldLayoutId id="2147483651" r:id="rId13"/>
    <p:sldLayoutId id="2147483672" r:id="rId1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ZvqiyA14PVU?start=2&amp;feature=oembed" TargetMode="Externa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0k63grkip5I?start=3&amp;feature=oembed" TargetMode="Externa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g-k2lFw_fsA?start=5&amp;feature=oembed" TargetMode="Externa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ZvqiyA14PVU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youtu.be/0k63grkip5I" TargetMode="External"/><Relationship Id="rId4" Type="http://schemas.openxmlformats.org/officeDocument/2006/relationships/hyperlink" Target="https://youtu.be/g-k2lFw_fsA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stor.org/stable/395240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jstor.org/stable/390328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>
            <a:extLst>
              <a:ext uri="{FF2B5EF4-FFF2-40B4-BE49-F238E27FC236}">
                <a16:creationId xmlns:a16="http://schemas.microsoft.com/office/drawing/2014/main" id="{216815C6-3AD0-46E6-A74A-1967BD91AF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199" y="710293"/>
            <a:ext cx="6836229" cy="4143277"/>
          </a:xfrm>
        </p:spPr>
        <p:txBody>
          <a:bodyPr rtlCol="0">
            <a:normAutofit/>
          </a:bodyPr>
          <a:lstStyle/>
          <a:p>
            <a:pPr rtl="0"/>
            <a:r>
              <a:rPr lang="fr-CA" i="1" dirty="0"/>
              <a:t>La Chanson-poème:</a:t>
            </a:r>
            <a:br>
              <a:rPr lang="fr-CA" i="1" dirty="0"/>
            </a:br>
            <a:br>
              <a:rPr lang="fr-CA" i="1" dirty="0"/>
            </a:br>
            <a:r>
              <a:rPr lang="fr-CA" dirty="0"/>
              <a:t>Songs That </a:t>
            </a:r>
            <a:r>
              <a:rPr lang="fr-CA" dirty="0" err="1"/>
              <a:t>Pushed</a:t>
            </a:r>
            <a:r>
              <a:rPr lang="fr-CA" dirty="0"/>
              <a:t> The Limits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901B20D-4C28-4DA3-ABBD-718C22A5E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5159827"/>
            <a:ext cx="5739882" cy="783773"/>
          </a:xfrm>
        </p:spPr>
        <p:txBody>
          <a:bodyPr rtlCol="0">
            <a:normAutofit/>
          </a:bodyPr>
          <a:lstStyle/>
          <a:p>
            <a:pPr rtl="0"/>
            <a:r>
              <a:rPr lang="fr-CA" dirty="0"/>
              <a:t>By Charles-Albert Ramsay</a:t>
            </a:r>
            <a:br>
              <a:rPr lang="fr-CA" dirty="0"/>
            </a:br>
            <a:r>
              <a:rPr lang="fr-CA" dirty="0"/>
              <a:t>Economics Department, Dawson College</a:t>
            </a:r>
          </a:p>
        </p:txBody>
      </p:sp>
    </p:spTree>
    <p:extLst>
      <p:ext uri="{BB962C8B-B14F-4D97-AF65-F5344CB8AC3E}">
        <p14:creationId xmlns:p14="http://schemas.microsoft.com/office/powerpoint/2010/main" val="1642425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>
            <a:extLst>
              <a:ext uri="{FF2B5EF4-FFF2-40B4-BE49-F238E27FC236}">
                <a16:creationId xmlns:a16="http://schemas.microsoft.com/office/drawing/2014/main" id="{36AB90E9-5CEE-4E4F-90F9-2CE3D9135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0" y="822325"/>
            <a:ext cx="5684520" cy="1325563"/>
          </a:xfrm>
        </p:spPr>
        <p:txBody>
          <a:bodyPr rtlCol="0"/>
          <a:lstStyle/>
          <a:p>
            <a:pPr rtl="0"/>
            <a:r>
              <a:rPr lang="fr-CA" dirty="0"/>
              <a:t>Sections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5DF4BB2-624B-43EE-8846-5659141CC9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280" y="2595561"/>
            <a:ext cx="5684520" cy="3760789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rtl="0"/>
            <a:r>
              <a:rPr lang="en-CA" sz="2400" dirty="0"/>
              <a:t>Introduction</a:t>
            </a:r>
          </a:p>
          <a:p>
            <a:pPr rtl="0"/>
            <a:r>
              <a:rPr lang="en-CA" sz="2400" dirty="0"/>
              <a:t>Rebels of the </a:t>
            </a:r>
            <a:r>
              <a:rPr lang="en-CA" sz="2400" noProof="1"/>
              <a:t>Chanson-poème</a:t>
            </a:r>
          </a:p>
          <a:p>
            <a:pPr rtl="0"/>
            <a:r>
              <a:rPr lang="en-CA" sz="2400" dirty="0"/>
              <a:t>Georges Brassens – He’s Vulgar</a:t>
            </a:r>
          </a:p>
          <a:p>
            <a:pPr rtl="0"/>
            <a:r>
              <a:rPr lang="en-CA" sz="2400" dirty="0"/>
              <a:t>Jacques Brel – Not a Real Man</a:t>
            </a:r>
          </a:p>
          <a:p>
            <a:pPr rtl="0"/>
            <a:r>
              <a:rPr lang="en-CA" sz="2400" dirty="0"/>
              <a:t>Gilbert Bécaud – An Outsider</a:t>
            </a:r>
          </a:p>
          <a:p>
            <a:pPr rtl="0"/>
            <a:r>
              <a:rPr lang="en-CA" sz="2400" dirty="0"/>
              <a:t>YouTube Links</a:t>
            </a:r>
          </a:p>
          <a:p>
            <a:pPr rtl="0"/>
            <a:r>
              <a:rPr lang="en-CA" sz="2400" dirty="0"/>
              <a:t>Discussion</a:t>
            </a:r>
          </a:p>
          <a:p>
            <a:pPr rtl="0"/>
            <a:r>
              <a:rPr lang="en-CA" sz="2400" dirty="0"/>
              <a:t>References</a:t>
            </a:r>
          </a:p>
          <a:p>
            <a:pPr rtl="0"/>
            <a:r>
              <a:rPr lang="en-CA" sz="2400" dirty="0"/>
              <a:t>Conclusion</a:t>
            </a:r>
          </a:p>
          <a:p>
            <a:pPr rtl="0"/>
            <a:endParaRPr lang="fr-CA" dirty="0"/>
          </a:p>
        </p:txBody>
      </p:sp>
      <p:sp>
        <p:nvSpPr>
          <p:cNvPr id="14" name="Espace réservé pour la diapositive 13">
            <a:extLst>
              <a:ext uri="{FF2B5EF4-FFF2-40B4-BE49-F238E27FC236}">
                <a16:creationId xmlns:a16="http://schemas.microsoft.com/office/drawing/2014/main" id="{FF0DADF7-71F8-49DA-8F56-3DE812A61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fr-CA" smtClean="0"/>
              <a:pPr/>
              <a:t>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76750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>
            <a:extLst>
              <a:ext uri="{FF2B5EF4-FFF2-40B4-BE49-F238E27FC236}">
                <a16:creationId xmlns:a16="http://schemas.microsoft.com/office/drawing/2014/main" id="{6719F29B-F233-48AF-8261-F33A4E079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3740" y="-224158"/>
            <a:ext cx="5684520" cy="1305562"/>
          </a:xfrm>
        </p:spPr>
        <p:txBody>
          <a:bodyPr rtlCol="0"/>
          <a:lstStyle/>
          <a:p>
            <a:pPr rtl="0"/>
            <a:r>
              <a:rPr lang="fr-CA" dirty="0"/>
              <a:t>Introduction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5E3EA69-4E0E-41BD-8095-A124225A26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0393" y="1951264"/>
            <a:ext cx="9843407" cy="3825332"/>
          </a:xfrm>
        </p:spPr>
        <p:txBody>
          <a:bodyPr vert="horz" lIns="91440" tIns="45720" rIns="91440" bIns="45720" rtlCol="0" anchor="t">
            <a:noAutofit/>
          </a:bodyPr>
          <a:lstStyle/>
          <a:p>
            <a:pPr rtl="0"/>
            <a:r>
              <a:rPr lang="en-CA" sz="2800" dirty="0"/>
              <a:t>An artist’s job is to please the public? Or to challenge the public?</a:t>
            </a:r>
          </a:p>
          <a:p>
            <a:pPr rtl="0"/>
            <a:endParaRPr lang="en-CA" sz="2800" dirty="0"/>
          </a:p>
          <a:p>
            <a:pPr rtl="0"/>
            <a:r>
              <a:rPr lang="en-CA" sz="2800" dirty="0"/>
              <a:t>Three giants of </a:t>
            </a:r>
            <a:r>
              <a:rPr lang="en-CA" sz="2800" i="1" dirty="0"/>
              <a:t>la chanson française </a:t>
            </a:r>
            <a:r>
              <a:rPr lang="en-CA" sz="2800" dirty="0"/>
              <a:t>have pushed their public to its limit of what was acceptable in its time. </a:t>
            </a:r>
          </a:p>
          <a:p>
            <a:pPr rtl="0"/>
            <a:endParaRPr lang="en-CA" sz="2800" dirty="0"/>
          </a:p>
          <a:p>
            <a:pPr rtl="0"/>
            <a:r>
              <a:rPr lang="en-CA" sz="2800" dirty="0"/>
              <a:t>What do Brassens, Brel and Bécaud have in common? </a:t>
            </a:r>
            <a:br>
              <a:rPr lang="en-CA" sz="2800" dirty="0"/>
            </a:br>
            <a:r>
              <a:rPr lang="en-CA" sz="2800" dirty="0"/>
              <a:t>Vibe, flow, and great bars.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28F602C-7F98-4C02-99D4-ED65E00D6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19B51A1E-902D-48AF-9020-955120F399B6}" type="slidenum">
              <a:rPr lang="fr-CA" smtClean="0"/>
              <a:pPr/>
              <a:t>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43494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>
            <a:extLst>
              <a:ext uri="{FF2B5EF4-FFF2-40B4-BE49-F238E27FC236}">
                <a16:creationId xmlns:a16="http://schemas.microsoft.com/office/drawing/2014/main" id="{27A6F7BB-30A8-4980-AD4A-2FB0B53FA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430" y="365125"/>
            <a:ext cx="10537370" cy="859525"/>
          </a:xfrm>
        </p:spPr>
        <p:txBody>
          <a:bodyPr rtlCol="0"/>
          <a:lstStyle/>
          <a:p>
            <a:pPr rtl="0"/>
            <a:r>
              <a:rPr lang="fr-CA" dirty="0" err="1"/>
              <a:t>OGs</a:t>
            </a:r>
            <a:r>
              <a:rPr lang="fr-CA" dirty="0"/>
              <a:t> of the </a:t>
            </a:r>
            <a:r>
              <a:rPr lang="fr-CA" i="1" dirty="0"/>
              <a:t>Chanson-poème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00F5E8E-AA23-4F53-A19C-6F6BA70BDA9F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1691628" y="4981946"/>
            <a:ext cx="2105186" cy="365125"/>
          </a:xfrm>
        </p:spPr>
        <p:txBody>
          <a:bodyPr rtlCol="0">
            <a:normAutofit/>
          </a:bodyPr>
          <a:lstStyle/>
          <a:p>
            <a:pPr rtl="0"/>
            <a:r>
              <a:rPr lang="fr-CA" dirty="0"/>
              <a:t>Georges Brassens</a:t>
            </a:r>
          </a:p>
        </p:txBody>
      </p:sp>
      <p:sp>
        <p:nvSpPr>
          <p:cNvPr id="17" name="Espace réservé du texte 16">
            <a:extLst>
              <a:ext uri="{FF2B5EF4-FFF2-40B4-BE49-F238E27FC236}">
                <a16:creationId xmlns:a16="http://schemas.microsoft.com/office/drawing/2014/main" id="{8FF7F565-6C73-467A-AD66-158FB42A6A89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4958685" y="5872760"/>
            <a:ext cx="2105186" cy="365125"/>
          </a:xfrm>
        </p:spPr>
        <p:txBody>
          <a:bodyPr rtlCol="0"/>
          <a:lstStyle/>
          <a:p>
            <a:pPr rtl="0"/>
            <a:r>
              <a:rPr lang="fr-CA" dirty="0"/>
              <a:t>Jacques Brel</a:t>
            </a:r>
          </a:p>
        </p:txBody>
      </p:sp>
      <p:sp>
        <p:nvSpPr>
          <p:cNvPr id="19" name="Espace réservé du texte 18">
            <a:extLst>
              <a:ext uri="{FF2B5EF4-FFF2-40B4-BE49-F238E27FC236}">
                <a16:creationId xmlns:a16="http://schemas.microsoft.com/office/drawing/2014/main" id="{FE81C04D-9802-4217-A4CF-6425CA890282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8235154" y="6237885"/>
            <a:ext cx="2105186" cy="365125"/>
          </a:xfrm>
        </p:spPr>
        <p:txBody>
          <a:bodyPr rtlCol="0">
            <a:normAutofit/>
          </a:bodyPr>
          <a:lstStyle/>
          <a:p>
            <a:pPr rtl="0"/>
            <a:r>
              <a:rPr lang="fr-CA" dirty="0"/>
              <a:t>Gilbert Bécaud</a:t>
            </a:r>
          </a:p>
        </p:txBody>
      </p:sp>
      <p:sp>
        <p:nvSpPr>
          <p:cNvPr id="63" name="Espace réservé au numéro de diapositive 62">
            <a:extLst>
              <a:ext uri="{FF2B5EF4-FFF2-40B4-BE49-F238E27FC236}">
                <a16:creationId xmlns:a16="http://schemas.microsoft.com/office/drawing/2014/main" id="{22B5CBBF-FB43-46F2-8846-3DF85C265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fr-CA" smtClean="0"/>
              <a:pPr rtl="0"/>
              <a:t>4</a:t>
            </a:fld>
            <a:endParaRPr lang="fr-CA"/>
          </a:p>
        </p:txBody>
      </p:sp>
      <p:pic>
        <p:nvPicPr>
          <p:cNvPr id="28" name="Espace réservé pour une image  27" descr="Une image contenant Visage humain, personne, texte, noir et blanc&#10;&#10;Description générée automatiquement">
            <a:extLst>
              <a:ext uri="{FF2B5EF4-FFF2-40B4-BE49-F238E27FC236}">
                <a16:creationId xmlns:a16="http://schemas.microsoft.com/office/drawing/2014/main" id="{5A1E2EAD-8EB4-AB09-4278-48D37CBA7080}"/>
              </a:ext>
            </a:extLst>
          </p:cNvPr>
          <p:cNvPicPr>
            <a:picLocks noGrp="1" noChangeAspect="1"/>
          </p:cNvPicPr>
          <p:nvPr>
            <p:ph type="pic" sz="quarter" idx="42"/>
          </p:nvPr>
        </p:nvPicPr>
        <p:blipFill>
          <a:blip r:embed="rId3"/>
          <a:srcRect l="9091" r="9091"/>
          <a:stretch>
            <a:fillRect/>
          </a:stretch>
        </p:blipFill>
        <p:spPr>
          <a:xfrm>
            <a:off x="1357313" y="1666074"/>
            <a:ext cx="2773816" cy="2773816"/>
          </a:xfrm>
        </p:spPr>
      </p:pic>
      <p:pic>
        <p:nvPicPr>
          <p:cNvPr id="34" name="Espace réservé pour une image  33" descr="Une image contenant Visage humain, personne, noir et blanc, portrait&#10;&#10;Description générée automatiquement">
            <a:extLst>
              <a:ext uri="{FF2B5EF4-FFF2-40B4-BE49-F238E27FC236}">
                <a16:creationId xmlns:a16="http://schemas.microsoft.com/office/drawing/2014/main" id="{2AB6E6A4-3210-C133-60BC-39BC52DF3D80}"/>
              </a:ext>
            </a:extLst>
          </p:cNvPr>
          <p:cNvPicPr>
            <a:picLocks noGrp="1" noChangeAspect="1"/>
          </p:cNvPicPr>
          <p:nvPr>
            <p:ph type="pic" sz="quarter" idx="43"/>
          </p:nvPr>
        </p:nvPicPr>
        <p:blipFill>
          <a:blip r:embed="rId4"/>
          <a:srcRect l="9960" r="9960"/>
          <a:stretch>
            <a:fillRect/>
          </a:stretch>
        </p:blipFill>
        <p:spPr>
          <a:xfrm>
            <a:off x="4527061" y="2297198"/>
            <a:ext cx="2968435" cy="2968435"/>
          </a:xfrm>
        </p:spPr>
      </p:pic>
      <p:pic>
        <p:nvPicPr>
          <p:cNvPr id="38" name="Espace réservé pour une image  37" descr="Une image contenant Visage humain, personne, cravate, habits&#10;&#10;Description générée automatiquement">
            <a:extLst>
              <a:ext uri="{FF2B5EF4-FFF2-40B4-BE49-F238E27FC236}">
                <a16:creationId xmlns:a16="http://schemas.microsoft.com/office/drawing/2014/main" id="{989B4973-776F-FAED-A29F-61D98877A354}"/>
              </a:ext>
            </a:extLst>
          </p:cNvPr>
          <p:cNvPicPr>
            <a:picLocks noGrp="1" noChangeAspect="1"/>
          </p:cNvPicPr>
          <p:nvPr>
            <p:ph type="pic" sz="quarter" idx="44"/>
          </p:nvPr>
        </p:nvPicPr>
        <p:blipFill>
          <a:blip r:embed="rId5"/>
          <a:srcRect t="7959" b="7959"/>
          <a:stretch>
            <a:fillRect/>
          </a:stretch>
        </p:blipFill>
        <p:spPr>
          <a:xfrm>
            <a:off x="7898571" y="2854998"/>
            <a:ext cx="2778352" cy="2778352"/>
          </a:xfrm>
        </p:spPr>
      </p:pic>
    </p:spTree>
    <p:extLst>
      <p:ext uri="{BB962C8B-B14F-4D97-AF65-F5344CB8AC3E}">
        <p14:creationId xmlns:p14="http://schemas.microsoft.com/office/powerpoint/2010/main" val="34774530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>
            <a:extLst>
              <a:ext uri="{FF2B5EF4-FFF2-40B4-BE49-F238E27FC236}">
                <a16:creationId xmlns:a16="http://schemas.microsoft.com/office/drawing/2014/main" id="{7291CFAB-A735-4A31-A51D-42FE1F5E9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4742" y="822325"/>
            <a:ext cx="9329058" cy="1325563"/>
          </a:xfrm>
        </p:spPr>
        <p:txBody>
          <a:bodyPr rtlCol="0"/>
          <a:lstStyle/>
          <a:p>
            <a:pPr rtl="0"/>
            <a:r>
              <a:rPr lang="fr-CA" dirty="0"/>
              <a:t>Georges Brassens – ‘</a:t>
            </a:r>
            <a:r>
              <a:rPr lang="fr-CA" dirty="0" err="1"/>
              <a:t>He’s</a:t>
            </a:r>
            <a:r>
              <a:rPr lang="fr-CA" dirty="0"/>
              <a:t> Vulgar’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421587F-8DFD-4A31-9931-8A346A92D8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4741" y="2595562"/>
            <a:ext cx="5837465" cy="670152"/>
          </a:xfr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fr-CA" sz="3200" dirty="0"/>
              <a:t>La mauvaise réputation</a:t>
            </a:r>
          </a:p>
          <a:p>
            <a:pPr rtl="0"/>
            <a:endParaRPr lang="fr-CA" dirty="0"/>
          </a:p>
          <a:p>
            <a:pPr rtl="0"/>
            <a:endParaRPr lang="fr-CA" dirty="0"/>
          </a:p>
          <a:p>
            <a:pPr rtl="0"/>
            <a:endParaRPr lang="fr-CA" dirty="0"/>
          </a:p>
        </p:txBody>
      </p:sp>
      <p:sp>
        <p:nvSpPr>
          <p:cNvPr id="8" name="Espace réservé du contenu 7">
            <a:extLst>
              <a:ext uri="{FF2B5EF4-FFF2-40B4-BE49-F238E27FC236}">
                <a16:creationId xmlns:a16="http://schemas.microsoft.com/office/drawing/2014/main" id="{12CCD16A-B1A1-4FC6-94F4-823076E7E72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024740" y="3363685"/>
            <a:ext cx="4334689" cy="1404257"/>
          </a:xfrm>
        </p:spPr>
        <p:txBody>
          <a:bodyPr rtlCol="0">
            <a:noAutofit/>
          </a:bodyPr>
          <a:lstStyle/>
          <a:p>
            <a:pPr rtl="0"/>
            <a:r>
              <a:rPr lang="fr-CA" sz="1800" dirty="0"/>
              <a:t>Song </a:t>
            </a:r>
            <a:r>
              <a:rPr lang="fr-CA" sz="1800" dirty="0" err="1"/>
              <a:t>comes</a:t>
            </a:r>
            <a:r>
              <a:rPr lang="fr-CA" sz="1800" dirty="0"/>
              <a:t> out in 1952, </a:t>
            </a:r>
            <a:r>
              <a:rPr lang="fr-CA" sz="1800" dirty="0" err="1"/>
              <a:t>eponymous</a:t>
            </a:r>
            <a:r>
              <a:rPr lang="fr-CA" sz="1800" dirty="0"/>
              <a:t> album.</a:t>
            </a:r>
          </a:p>
          <a:p>
            <a:pPr rtl="0"/>
            <a:r>
              <a:rPr lang="fr-CA" sz="1800" dirty="0"/>
              <a:t>Brassens has a </a:t>
            </a:r>
            <a:r>
              <a:rPr lang="fr-CA" sz="1800" dirty="0" err="1"/>
              <a:t>merited</a:t>
            </a:r>
            <a:r>
              <a:rPr lang="fr-CA" sz="1800" dirty="0"/>
              <a:t> </a:t>
            </a:r>
            <a:r>
              <a:rPr lang="fr-CA" sz="1800" dirty="0" err="1"/>
              <a:t>reputation</a:t>
            </a:r>
            <a:r>
              <a:rPr lang="fr-CA" sz="1800" dirty="0"/>
              <a:t> for </a:t>
            </a:r>
            <a:r>
              <a:rPr lang="fr-CA" sz="1800" dirty="0" err="1"/>
              <a:t>being</a:t>
            </a:r>
            <a:r>
              <a:rPr lang="fr-CA" sz="1800" dirty="0"/>
              <a:t> more </a:t>
            </a:r>
            <a:r>
              <a:rPr lang="fr-CA" sz="1800" dirty="0" err="1"/>
              <a:t>vulgar</a:t>
            </a:r>
            <a:r>
              <a:rPr lang="fr-CA" sz="1800" dirty="0"/>
              <a:t> </a:t>
            </a:r>
            <a:r>
              <a:rPr lang="fr-CA" sz="1800" dirty="0" err="1"/>
              <a:t>than</a:t>
            </a:r>
            <a:r>
              <a:rPr lang="fr-CA" sz="1800" dirty="0"/>
              <a:t> </a:t>
            </a:r>
            <a:r>
              <a:rPr lang="fr-CA" sz="1800" dirty="0" err="1"/>
              <a:t>most</a:t>
            </a:r>
            <a:r>
              <a:rPr lang="fr-CA" sz="1800" dirty="0"/>
              <a:t>. </a:t>
            </a:r>
            <a:r>
              <a:rPr lang="fr-CA" sz="1800" dirty="0" err="1"/>
              <a:t>His</a:t>
            </a:r>
            <a:r>
              <a:rPr lang="fr-CA" sz="1800" dirty="0"/>
              <a:t> </a:t>
            </a:r>
            <a:r>
              <a:rPr lang="fr-CA" sz="1800" dirty="0" err="1"/>
              <a:t>songs</a:t>
            </a:r>
            <a:r>
              <a:rPr lang="fr-CA" sz="1800" dirty="0"/>
              <a:t> </a:t>
            </a:r>
            <a:r>
              <a:rPr lang="fr-CA" sz="1800" dirty="0" err="1"/>
              <a:t>speak</a:t>
            </a:r>
            <a:r>
              <a:rPr lang="fr-CA" sz="1800" dirty="0"/>
              <a:t> of </a:t>
            </a:r>
            <a:r>
              <a:rPr lang="fr-CA" sz="1800" dirty="0" err="1"/>
              <a:t>sex</a:t>
            </a:r>
            <a:r>
              <a:rPr lang="fr-CA" sz="1800" dirty="0"/>
              <a:t> at a time </a:t>
            </a:r>
            <a:r>
              <a:rPr lang="fr-CA" sz="1800" dirty="0" err="1"/>
              <a:t>when</a:t>
            </a:r>
            <a:r>
              <a:rPr lang="fr-CA" sz="1800" dirty="0"/>
              <a:t> no one </a:t>
            </a:r>
            <a:r>
              <a:rPr lang="fr-CA" sz="1800" dirty="0" err="1"/>
              <a:t>else</a:t>
            </a:r>
            <a:r>
              <a:rPr lang="fr-CA" sz="1800" dirty="0"/>
              <a:t> </a:t>
            </a:r>
            <a:r>
              <a:rPr lang="fr-CA" sz="1800" dirty="0" err="1"/>
              <a:t>did</a:t>
            </a:r>
            <a:r>
              <a:rPr lang="fr-CA" sz="1800" dirty="0"/>
              <a:t>. </a:t>
            </a:r>
          </a:p>
          <a:p>
            <a:pPr rtl="0"/>
            <a:r>
              <a:rPr lang="fr-CA" sz="1800" dirty="0"/>
              <a:t>This </a:t>
            </a:r>
            <a:r>
              <a:rPr lang="fr-CA" sz="1800" dirty="0" err="1"/>
              <a:t>song</a:t>
            </a:r>
            <a:r>
              <a:rPr lang="fr-CA" sz="1800" dirty="0"/>
              <a:t> </a:t>
            </a:r>
            <a:r>
              <a:rPr lang="fr-CA" sz="1800" dirty="0" err="1"/>
              <a:t>is</a:t>
            </a:r>
            <a:r>
              <a:rPr lang="fr-CA" sz="1800" dirty="0"/>
              <a:t> about a man </a:t>
            </a:r>
            <a:r>
              <a:rPr lang="fr-CA" sz="1800" dirty="0" err="1"/>
              <a:t>who’s</a:t>
            </a:r>
            <a:r>
              <a:rPr lang="fr-CA" sz="1800" dirty="0"/>
              <a:t> </a:t>
            </a:r>
            <a:r>
              <a:rPr lang="fr-CA" sz="1800" dirty="0" err="1"/>
              <a:t>lack</a:t>
            </a:r>
            <a:r>
              <a:rPr lang="fr-CA" sz="1800" dirty="0"/>
              <a:t> of </a:t>
            </a:r>
            <a:r>
              <a:rPr lang="fr-CA" sz="1800" dirty="0" err="1"/>
              <a:t>patriotism</a:t>
            </a:r>
            <a:r>
              <a:rPr lang="fr-CA" sz="1800" dirty="0"/>
              <a:t> and </a:t>
            </a:r>
            <a:r>
              <a:rPr lang="fr-CA" sz="1800" dirty="0" err="1"/>
              <a:t>conformism</a:t>
            </a:r>
            <a:r>
              <a:rPr lang="fr-CA" sz="1800" dirty="0"/>
              <a:t> to social </a:t>
            </a:r>
            <a:r>
              <a:rPr lang="fr-CA" sz="1800" dirty="0" err="1"/>
              <a:t>rules</a:t>
            </a:r>
            <a:r>
              <a:rPr lang="fr-CA" sz="1800" dirty="0"/>
              <a:t> warrants to </a:t>
            </a:r>
            <a:r>
              <a:rPr lang="fr-CA" sz="1800" dirty="0" err="1"/>
              <a:t>be</a:t>
            </a:r>
            <a:r>
              <a:rPr lang="fr-CA" sz="1800" dirty="0"/>
              <a:t> </a:t>
            </a:r>
            <a:r>
              <a:rPr lang="fr-CA" sz="1800" dirty="0" err="1"/>
              <a:t>hung</a:t>
            </a:r>
            <a:r>
              <a:rPr lang="fr-CA" sz="1800" dirty="0"/>
              <a:t> on the central place of the village. I </a:t>
            </a:r>
            <a:r>
              <a:rPr lang="fr-CA" sz="1800" dirty="0" err="1"/>
              <a:t>was</a:t>
            </a:r>
            <a:r>
              <a:rPr lang="fr-CA" sz="1800" dirty="0"/>
              <a:t> </a:t>
            </a:r>
            <a:r>
              <a:rPr lang="fr-CA" sz="1800" dirty="0" err="1"/>
              <a:t>banned</a:t>
            </a:r>
            <a:r>
              <a:rPr lang="fr-CA" sz="1800" dirty="0"/>
              <a:t> </a:t>
            </a:r>
            <a:r>
              <a:rPr lang="fr-CA" sz="1800" dirty="0" err="1"/>
              <a:t>from</a:t>
            </a:r>
            <a:r>
              <a:rPr lang="fr-CA" sz="1800" dirty="0"/>
              <a:t> radio </a:t>
            </a:r>
            <a:r>
              <a:rPr lang="fr-CA" sz="1800" dirty="0" err="1"/>
              <a:t>play</a:t>
            </a:r>
            <a:r>
              <a:rPr lang="fr-CA" sz="1800" dirty="0"/>
              <a:t> </a:t>
            </a:r>
            <a:r>
              <a:rPr lang="fr-CA" sz="1800" dirty="0" err="1"/>
              <a:t>when</a:t>
            </a:r>
            <a:r>
              <a:rPr lang="fr-CA" sz="1800" dirty="0"/>
              <a:t> </a:t>
            </a:r>
            <a:r>
              <a:rPr lang="fr-CA" sz="1800" dirty="0" err="1"/>
              <a:t>it</a:t>
            </a:r>
            <a:r>
              <a:rPr lang="fr-CA" sz="1800" dirty="0"/>
              <a:t> came out.</a:t>
            </a:r>
          </a:p>
          <a:p>
            <a:pPr rtl="0"/>
            <a:endParaRPr lang="fr-CA" sz="1800" dirty="0"/>
          </a:p>
        </p:txBody>
      </p:sp>
      <p:sp>
        <p:nvSpPr>
          <p:cNvPr id="50" name="Espace réservé au numéro de diapositive 49">
            <a:extLst>
              <a:ext uri="{FF2B5EF4-FFF2-40B4-BE49-F238E27FC236}">
                <a16:creationId xmlns:a16="http://schemas.microsoft.com/office/drawing/2014/main" id="{84B61B7E-5114-4B02-895E-18609706A12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9764486" y="6356350"/>
            <a:ext cx="1589314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fr-CA" smtClean="0"/>
              <a:pPr rtl="0"/>
              <a:t>5</a:t>
            </a:fld>
            <a:endParaRPr lang="fr-CA"/>
          </a:p>
        </p:txBody>
      </p:sp>
      <p:pic>
        <p:nvPicPr>
          <p:cNvPr id="23" name="Média en ligne 22" title="La Mauvaise Réputation - Georges Brassens - Paroles">
            <a:hlinkClick r:id="" action="ppaction://media"/>
            <a:extLst>
              <a:ext uri="{FF2B5EF4-FFF2-40B4-BE49-F238E27FC236}">
                <a16:creationId xmlns:a16="http://schemas.microsoft.com/office/drawing/2014/main" id="{CF7E22D2-464C-6AAE-F46C-7400795C43B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6923314" y="2711450"/>
            <a:ext cx="4430486" cy="2503225"/>
          </a:xfrm>
          <a:prstGeom prst="rect">
            <a:avLst/>
          </a:prstGeom>
          <a:ln w="63500" cap="sq">
            <a:solidFill>
              <a:srgbClr val="FFFFFF"/>
            </a:solidFill>
            <a:prstDash val="solid"/>
            <a:miter lim="800000"/>
          </a:ln>
          <a:effectLst/>
          <a:scene3d>
            <a:camera prst="orthographicFront"/>
            <a:lightRig rig="soft" dir="t"/>
          </a:scene3d>
          <a:sp3d contourW="6350">
            <a:contourClr>
              <a:srgbClr val="000000"/>
            </a:contourClr>
          </a:sp3d>
        </p:spPr>
      </p:pic>
    </p:spTree>
    <p:extLst>
      <p:ext uri="{BB962C8B-B14F-4D97-AF65-F5344CB8AC3E}">
        <p14:creationId xmlns:p14="http://schemas.microsoft.com/office/powerpoint/2010/main" val="627911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>
            <a:extLst>
              <a:ext uri="{FF2B5EF4-FFF2-40B4-BE49-F238E27FC236}">
                <a16:creationId xmlns:a16="http://schemas.microsoft.com/office/drawing/2014/main" id="{7291CFAB-A735-4A31-A51D-42FE1F5E9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4742" y="822325"/>
            <a:ext cx="9329058" cy="1325563"/>
          </a:xfrm>
        </p:spPr>
        <p:txBody>
          <a:bodyPr rtlCol="0"/>
          <a:lstStyle/>
          <a:p>
            <a:pPr rtl="0"/>
            <a:r>
              <a:rPr lang="fr-CA" dirty="0"/>
              <a:t>Jacques Brel – ‘Not a Real Man’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421587F-8DFD-4A31-9931-8A346A92D8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4741" y="2595562"/>
            <a:ext cx="5837465" cy="670152"/>
          </a:xfr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fr-CA" sz="3200" dirty="0"/>
              <a:t>Ne me quitte pas</a:t>
            </a:r>
          </a:p>
          <a:p>
            <a:pPr rtl="0"/>
            <a:endParaRPr lang="fr-CA" dirty="0"/>
          </a:p>
          <a:p>
            <a:pPr rtl="0"/>
            <a:endParaRPr lang="fr-CA" dirty="0"/>
          </a:p>
          <a:p>
            <a:pPr rtl="0"/>
            <a:endParaRPr lang="fr-CA" dirty="0"/>
          </a:p>
        </p:txBody>
      </p:sp>
      <p:sp>
        <p:nvSpPr>
          <p:cNvPr id="8" name="Espace réservé du contenu 7">
            <a:extLst>
              <a:ext uri="{FF2B5EF4-FFF2-40B4-BE49-F238E27FC236}">
                <a16:creationId xmlns:a16="http://schemas.microsoft.com/office/drawing/2014/main" id="{12CCD16A-B1A1-4FC6-94F4-823076E7E72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024740" y="3363685"/>
            <a:ext cx="4334689" cy="1404257"/>
          </a:xfrm>
        </p:spPr>
        <p:txBody>
          <a:bodyPr rtlCol="0">
            <a:noAutofit/>
          </a:bodyPr>
          <a:lstStyle/>
          <a:p>
            <a:pPr rtl="0"/>
            <a:r>
              <a:rPr lang="fr-CA" sz="1800" dirty="0"/>
              <a:t>Song </a:t>
            </a:r>
            <a:r>
              <a:rPr lang="fr-CA" sz="1800" dirty="0" err="1"/>
              <a:t>comes</a:t>
            </a:r>
            <a:r>
              <a:rPr lang="fr-CA" sz="1800" dirty="0"/>
              <a:t> out in 1958, on </a:t>
            </a:r>
            <a:r>
              <a:rPr lang="fr-CA" sz="1800" dirty="0" err="1"/>
              <a:t>his</a:t>
            </a:r>
            <a:r>
              <a:rPr lang="fr-CA" sz="1800" dirty="0"/>
              <a:t> 4th album: </a:t>
            </a:r>
            <a:r>
              <a:rPr lang="fr-CA" sz="1800" i="1" dirty="0"/>
              <a:t>La Valse à Mille Temps</a:t>
            </a:r>
            <a:r>
              <a:rPr lang="fr-CA" sz="1800" dirty="0"/>
              <a:t>.</a:t>
            </a:r>
          </a:p>
          <a:p>
            <a:pPr rtl="0"/>
            <a:r>
              <a:rPr lang="fr-CA" sz="1800" dirty="0"/>
              <a:t>Brel has a </a:t>
            </a:r>
            <a:r>
              <a:rPr lang="fr-CA" sz="1800" dirty="0" err="1"/>
              <a:t>reputation</a:t>
            </a:r>
            <a:r>
              <a:rPr lang="fr-CA" sz="1800" dirty="0"/>
              <a:t> for </a:t>
            </a:r>
            <a:r>
              <a:rPr lang="fr-CA" sz="1800" dirty="0" err="1"/>
              <a:t>singing</a:t>
            </a:r>
            <a:r>
              <a:rPr lang="fr-CA" sz="1800" dirty="0"/>
              <a:t> about </a:t>
            </a:r>
            <a:r>
              <a:rPr lang="fr-CA" sz="1800" dirty="0" err="1"/>
              <a:t>difficult</a:t>
            </a:r>
            <a:r>
              <a:rPr lang="fr-CA" sz="1800" dirty="0"/>
              <a:t> issues, </a:t>
            </a:r>
            <a:r>
              <a:rPr lang="fr-CA" sz="1800" dirty="0" err="1"/>
              <a:t>such</a:t>
            </a:r>
            <a:r>
              <a:rPr lang="fr-CA" sz="1800" dirty="0"/>
              <a:t> as prostitution and </a:t>
            </a:r>
            <a:r>
              <a:rPr lang="fr-CA" sz="1800" dirty="0" err="1"/>
              <a:t>poverty</a:t>
            </a:r>
            <a:r>
              <a:rPr lang="fr-CA" sz="1800" dirty="0"/>
              <a:t> (ex: Amsterdam). </a:t>
            </a:r>
          </a:p>
          <a:p>
            <a:pPr rtl="0"/>
            <a:r>
              <a:rPr lang="fr-CA" sz="1800" dirty="0"/>
              <a:t>This </a:t>
            </a:r>
            <a:r>
              <a:rPr lang="fr-CA" sz="1800" dirty="0" err="1"/>
              <a:t>song</a:t>
            </a:r>
            <a:r>
              <a:rPr lang="fr-CA" sz="1800" dirty="0"/>
              <a:t> </a:t>
            </a:r>
            <a:r>
              <a:rPr lang="fr-CA" sz="1800" dirty="0" err="1"/>
              <a:t>is</a:t>
            </a:r>
            <a:r>
              <a:rPr lang="fr-CA" sz="1800" dirty="0"/>
              <a:t> about a man </a:t>
            </a:r>
            <a:r>
              <a:rPr lang="fr-CA" sz="1800" dirty="0" err="1"/>
              <a:t>who</a:t>
            </a:r>
            <a:r>
              <a:rPr lang="fr-CA" sz="1800" dirty="0"/>
              <a:t> </a:t>
            </a:r>
            <a:r>
              <a:rPr lang="fr-CA" sz="1800" dirty="0" err="1"/>
              <a:t>begs</a:t>
            </a:r>
            <a:r>
              <a:rPr lang="fr-CA" sz="1800" dirty="0"/>
              <a:t> </a:t>
            </a:r>
            <a:r>
              <a:rPr lang="fr-CA" sz="1800" dirty="0" err="1"/>
              <a:t>his</a:t>
            </a:r>
            <a:r>
              <a:rPr lang="fr-CA" sz="1800" dirty="0"/>
              <a:t> lover to </a:t>
            </a:r>
            <a:r>
              <a:rPr lang="fr-CA" sz="1800" dirty="0" err="1"/>
              <a:t>stay</a:t>
            </a:r>
            <a:r>
              <a:rPr lang="fr-CA" sz="1800" dirty="0"/>
              <a:t>. </a:t>
            </a:r>
            <a:r>
              <a:rPr lang="fr-CA" sz="1800" dirty="0" err="1"/>
              <a:t>Many</a:t>
            </a:r>
            <a:r>
              <a:rPr lang="fr-CA" sz="1800" dirty="0"/>
              <a:t> people </a:t>
            </a:r>
            <a:r>
              <a:rPr lang="fr-CA" sz="1800" dirty="0" err="1"/>
              <a:t>were</a:t>
            </a:r>
            <a:r>
              <a:rPr lang="fr-CA" sz="1800" dirty="0"/>
              <a:t> </a:t>
            </a:r>
            <a:r>
              <a:rPr lang="fr-CA" sz="1800" dirty="0" err="1"/>
              <a:t>offended</a:t>
            </a:r>
            <a:r>
              <a:rPr lang="fr-CA" sz="1800" dirty="0"/>
              <a:t> by the </a:t>
            </a:r>
            <a:r>
              <a:rPr lang="fr-CA" sz="1800" dirty="0" err="1"/>
              <a:t>song</a:t>
            </a:r>
            <a:r>
              <a:rPr lang="fr-CA" sz="1800" dirty="0"/>
              <a:t>, </a:t>
            </a:r>
            <a:r>
              <a:rPr lang="fr-CA" sz="1800" dirty="0" err="1"/>
              <a:t>saying</a:t>
            </a:r>
            <a:r>
              <a:rPr lang="fr-CA" sz="1800" dirty="0"/>
              <a:t> a real man </a:t>
            </a:r>
            <a:r>
              <a:rPr lang="fr-CA" sz="1800" dirty="0" err="1"/>
              <a:t>would</a:t>
            </a:r>
            <a:r>
              <a:rPr lang="fr-CA" sz="1800" dirty="0"/>
              <a:t> </a:t>
            </a:r>
            <a:r>
              <a:rPr lang="fr-CA" sz="1800" dirty="0" err="1"/>
              <a:t>never</a:t>
            </a:r>
            <a:r>
              <a:rPr lang="fr-CA" sz="1800" dirty="0"/>
              <a:t> </a:t>
            </a:r>
            <a:r>
              <a:rPr lang="fr-CA" sz="1800" dirty="0" err="1"/>
              <a:t>beg</a:t>
            </a:r>
            <a:r>
              <a:rPr lang="fr-CA" sz="1800" dirty="0"/>
              <a:t> for love. </a:t>
            </a:r>
            <a:r>
              <a:rPr lang="fr-CA" sz="1800" dirty="0" err="1"/>
              <a:t>Hundreds</a:t>
            </a:r>
            <a:r>
              <a:rPr lang="fr-CA" sz="1800" dirty="0"/>
              <a:t> of </a:t>
            </a:r>
            <a:r>
              <a:rPr lang="fr-CA" sz="1800" dirty="0" err="1"/>
              <a:t>covers</a:t>
            </a:r>
            <a:r>
              <a:rPr lang="fr-CA" sz="1800" dirty="0"/>
              <a:t> </a:t>
            </a:r>
            <a:r>
              <a:rPr lang="fr-CA" sz="1800" dirty="0" err="1"/>
              <a:t>including</a:t>
            </a:r>
            <a:r>
              <a:rPr lang="fr-CA" sz="1800" dirty="0"/>
              <a:t> Nina Simone, Lauryn Hill and </a:t>
            </a:r>
            <a:r>
              <a:rPr lang="fr-CA" sz="1800" dirty="0" err="1"/>
              <a:t>Wyclef</a:t>
            </a:r>
            <a:r>
              <a:rPr lang="fr-CA" sz="1800" dirty="0"/>
              <a:t> Jean. </a:t>
            </a:r>
          </a:p>
          <a:p>
            <a:pPr rtl="0"/>
            <a:endParaRPr lang="fr-CA" sz="1800" dirty="0"/>
          </a:p>
        </p:txBody>
      </p:sp>
      <p:sp>
        <p:nvSpPr>
          <p:cNvPr id="50" name="Espace réservé au numéro de diapositive 49">
            <a:extLst>
              <a:ext uri="{FF2B5EF4-FFF2-40B4-BE49-F238E27FC236}">
                <a16:creationId xmlns:a16="http://schemas.microsoft.com/office/drawing/2014/main" id="{84B61B7E-5114-4B02-895E-18609706A12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9764486" y="6356350"/>
            <a:ext cx="1589314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fr-CA" smtClean="0"/>
              <a:pPr rtl="0"/>
              <a:t>6</a:t>
            </a:fld>
            <a:endParaRPr lang="fr-CA"/>
          </a:p>
        </p:txBody>
      </p:sp>
      <p:pic>
        <p:nvPicPr>
          <p:cNvPr id="3" name="Média en ligne 2" title="Jacques Brel - Ne me quitte pas - HQ Live">
            <a:hlinkClick r:id="" action="ppaction://media"/>
            <a:extLst>
              <a:ext uri="{FF2B5EF4-FFF2-40B4-BE49-F238E27FC236}">
                <a16:creationId xmlns:a16="http://schemas.microsoft.com/office/drawing/2014/main" id="{8897C3F0-15CE-4D57-B93E-45F27F45A78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7019111" y="2656114"/>
            <a:ext cx="4334689" cy="3251017"/>
          </a:xfrm>
          <a:prstGeom prst="rect">
            <a:avLst/>
          </a:prstGeom>
          <a:ln w="63500" cap="sq">
            <a:solidFill>
              <a:srgbClr val="FFFFFF"/>
            </a:solidFill>
            <a:prstDash val="solid"/>
            <a:miter lim="800000"/>
          </a:ln>
          <a:effectLst/>
          <a:scene3d>
            <a:camera prst="orthographicFront"/>
            <a:lightRig rig="soft" dir="t"/>
          </a:scene3d>
          <a:sp3d contourW="6350">
            <a:contourClr>
              <a:srgbClr val="000000"/>
            </a:contourClr>
          </a:sp3d>
        </p:spPr>
      </p:pic>
    </p:spTree>
    <p:extLst>
      <p:ext uri="{BB962C8B-B14F-4D97-AF65-F5344CB8AC3E}">
        <p14:creationId xmlns:p14="http://schemas.microsoft.com/office/powerpoint/2010/main" val="2031429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>
            <a:extLst>
              <a:ext uri="{FF2B5EF4-FFF2-40B4-BE49-F238E27FC236}">
                <a16:creationId xmlns:a16="http://schemas.microsoft.com/office/drawing/2014/main" id="{7291CFAB-A735-4A31-A51D-42FE1F5E9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4742" y="822325"/>
            <a:ext cx="9329058" cy="1325563"/>
          </a:xfrm>
        </p:spPr>
        <p:txBody>
          <a:bodyPr rtlCol="0"/>
          <a:lstStyle/>
          <a:p>
            <a:pPr rtl="0"/>
            <a:r>
              <a:rPr lang="fr-CA" dirty="0"/>
              <a:t>Gilbert Bécaud – ‘An Outsider’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421587F-8DFD-4A31-9931-8A346A92D8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4741" y="2595562"/>
            <a:ext cx="5837465" cy="670152"/>
          </a:xfr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fr-CA" sz="3200" dirty="0"/>
              <a:t>L’Orange</a:t>
            </a:r>
          </a:p>
          <a:p>
            <a:pPr rtl="0"/>
            <a:endParaRPr lang="fr-CA" dirty="0"/>
          </a:p>
          <a:p>
            <a:pPr rtl="0"/>
            <a:endParaRPr lang="fr-CA" dirty="0"/>
          </a:p>
          <a:p>
            <a:pPr rtl="0"/>
            <a:endParaRPr lang="fr-CA" dirty="0"/>
          </a:p>
        </p:txBody>
      </p:sp>
      <p:sp>
        <p:nvSpPr>
          <p:cNvPr id="8" name="Espace réservé du contenu 7">
            <a:extLst>
              <a:ext uri="{FF2B5EF4-FFF2-40B4-BE49-F238E27FC236}">
                <a16:creationId xmlns:a16="http://schemas.microsoft.com/office/drawing/2014/main" id="{12CCD16A-B1A1-4FC6-94F4-823076E7E72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024740" y="3363685"/>
            <a:ext cx="4334689" cy="1404257"/>
          </a:xfrm>
        </p:spPr>
        <p:txBody>
          <a:bodyPr rtlCol="0">
            <a:noAutofit/>
          </a:bodyPr>
          <a:lstStyle/>
          <a:p>
            <a:pPr rtl="0"/>
            <a:r>
              <a:rPr lang="fr-CA" sz="1800" dirty="0"/>
              <a:t>Song </a:t>
            </a:r>
            <a:r>
              <a:rPr lang="fr-CA" sz="1800" dirty="0" err="1"/>
              <a:t>comes</a:t>
            </a:r>
            <a:r>
              <a:rPr lang="fr-CA" sz="1800" dirty="0"/>
              <a:t> out in 1964, </a:t>
            </a:r>
            <a:r>
              <a:rPr lang="fr-CA" sz="1800" dirty="0" err="1"/>
              <a:t>published</a:t>
            </a:r>
            <a:r>
              <a:rPr lang="fr-CA" sz="1800" dirty="0"/>
              <a:t> on the album </a:t>
            </a:r>
            <a:r>
              <a:rPr lang="fr-CA" sz="1800" i="1" dirty="0"/>
              <a:t>La Vie d'garçon </a:t>
            </a:r>
            <a:r>
              <a:rPr lang="fr-CA" sz="1800" dirty="0"/>
              <a:t>in 1965.</a:t>
            </a:r>
          </a:p>
          <a:p>
            <a:pPr rtl="0"/>
            <a:r>
              <a:rPr lang="fr-CA" sz="1800" dirty="0"/>
              <a:t>Bécaud </a:t>
            </a:r>
            <a:r>
              <a:rPr lang="fr-CA" sz="1800" dirty="0" err="1"/>
              <a:t>is</a:t>
            </a:r>
            <a:r>
              <a:rPr lang="fr-CA" sz="1800" dirty="0"/>
              <a:t> </a:t>
            </a:r>
            <a:r>
              <a:rPr lang="fr-CA" sz="1800" dirty="0" err="1"/>
              <a:t>known</a:t>
            </a:r>
            <a:r>
              <a:rPr lang="fr-CA" sz="1800" dirty="0"/>
              <a:t> for an </a:t>
            </a:r>
            <a:r>
              <a:rPr lang="fr-CA" sz="1800" dirty="0" err="1"/>
              <a:t>interest</a:t>
            </a:r>
            <a:r>
              <a:rPr lang="fr-CA" sz="1800" dirty="0"/>
              <a:t> in </a:t>
            </a:r>
            <a:r>
              <a:rPr lang="fr-CA" sz="1800" dirty="0" err="1"/>
              <a:t>foreign</a:t>
            </a:r>
            <a:r>
              <a:rPr lang="fr-CA" sz="1800" dirty="0"/>
              <a:t> topics, </a:t>
            </a:r>
            <a:r>
              <a:rPr lang="fr-CA" sz="1800" dirty="0" err="1"/>
              <a:t>singing</a:t>
            </a:r>
            <a:r>
              <a:rPr lang="fr-CA" sz="1800" dirty="0"/>
              <a:t> about a </a:t>
            </a:r>
            <a:r>
              <a:rPr lang="fr-CA" sz="1800" dirty="0" err="1"/>
              <a:t>lovely</a:t>
            </a:r>
            <a:r>
              <a:rPr lang="fr-CA" sz="1800" dirty="0"/>
              <a:t> </a:t>
            </a:r>
            <a:r>
              <a:rPr lang="fr-CA" sz="1800" dirty="0" err="1"/>
              <a:t>Russian</a:t>
            </a:r>
            <a:r>
              <a:rPr lang="fr-CA" sz="1800" dirty="0"/>
              <a:t>, for </a:t>
            </a:r>
            <a:r>
              <a:rPr lang="fr-CA" sz="1800" dirty="0" err="1"/>
              <a:t>example</a:t>
            </a:r>
            <a:r>
              <a:rPr lang="fr-CA" sz="1800" dirty="0"/>
              <a:t> (Natalie). </a:t>
            </a:r>
          </a:p>
          <a:p>
            <a:pPr rtl="0"/>
            <a:r>
              <a:rPr lang="fr-CA" sz="1800" dirty="0"/>
              <a:t>This </a:t>
            </a:r>
            <a:r>
              <a:rPr lang="fr-CA" sz="1800" dirty="0" err="1"/>
              <a:t>song</a:t>
            </a:r>
            <a:r>
              <a:rPr lang="fr-CA" sz="1800" dirty="0"/>
              <a:t> </a:t>
            </a:r>
            <a:r>
              <a:rPr lang="fr-CA" sz="1800" dirty="0" err="1"/>
              <a:t>is</a:t>
            </a:r>
            <a:r>
              <a:rPr lang="fr-CA" sz="1800" dirty="0"/>
              <a:t> about a man </a:t>
            </a:r>
            <a:r>
              <a:rPr lang="fr-CA" sz="1800" dirty="0" err="1"/>
              <a:t>who’s</a:t>
            </a:r>
            <a:r>
              <a:rPr lang="fr-CA" sz="1800" dirty="0"/>
              <a:t> </a:t>
            </a:r>
            <a:r>
              <a:rPr lang="fr-CA" sz="1800" dirty="0" err="1"/>
              <a:t>wrongly</a:t>
            </a:r>
            <a:r>
              <a:rPr lang="fr-CA" sz="1800" dirty="0"/>
              <a:t> </a:t>
            </a:r>
            <a:r>
              <a:rPr lang="fr-CA" sz="1800" dirty="0" err="1"/>
              <a:t>accused</a:t>
            </a:r>
            <a:r>
              <a:rPr lang="fr-CA" sz="1800" dirty="0"/>
              <a:t> of </a:t>
            </a:r>
            <a:r>
              <a:rPr lang="fr-CA" sz="1800" dirty="0" err="1"/>
              <a:t>stealing</a:t>
            </a:r>
            <a:r>
              <a:rPr lang="fr-CA" sz="1800" dirty="0"/>
              <a:t> an orange. </a:t>
            </a:r>
            <a:r>
              <a:rPr lang="fr-CA" sz="1800" dirty="0" err="1"/>
              <a:t>He’s</a:t>
            </a:r>
            <a:r>
              <a:rPr lang="fr-CA" sz="1800" dirty="0"/>
              <a:t> a </a:t>
            </a:r>
            <a:r>
              <a:rPr lang="fr-CA" sz="1800" dirty="0" err="1"/>
              <a:t>stranger</a:t>
            </a:r>
            <a:r>
              <a:rPr lang="fr-CA" sz="1800" dirty="0"/>
              <a:t>, an immigrant, </a:t>
            </a:r>
            <a:r>
              <a:rPr lang="fr-CA" sz="1800" dirty="0" err="1"/>
              <a:t>so</a:t>
            </a:r>
            <a:r>
              <a:rPr lang="fr-CA" sz="1800" dirty="0"/>
              <a:t> </a:t>
            </a:r>
            <a:r>
              <a:rPr lang="fr-CA" sz="1800" dirty="0" err="1"/>
              <a:t>villagers</a:t>
            </a:r>
            <a:r>
              <a:rPr lang="fr-CA" sz="1800" dirty="0"/>
              <a:t> use </a:t>
            </a:r>
            <a:r>
              <a:rPr lang="fr-CA" sz="1800" dirty="0" err="1"/>
              <a:t>this</a:t>
            </a:r>
            <a:r>
              <a:rPr lang="fr-CA" sz="1800" dirty="0"/>
              <a:t> </a:t>
            </a:r>
            <a:r>
              <a:rPr lang="fr-CA" sz="1800" dirty="0" err="1"/>
              <a:t>pretext</a:t>
            </a:r>
            <a:r>
              <a:rPr lang="fr-CA" sz="1800" dirty="0"/>
              <a:t> to run </a:t>
            </a:r>
            <a:r>
              <a:rPr lang="fr-CA" sz="1800" dirty="0" err="1"/>
              <a:t>him</a:t>
            </a:r>
            <a:r>
              <a:rPr lang="fr-CA" sz="1800" dirty="0"/>
              <a:t> out of </a:t>
            </a:r>
            <a:r>
              <a:rPr lang="fr-CA" sz="1800" dirty="0" err="1"/>
              <a:t>town</a:t>
            </a:r>
            <a:r>
              <a:rPr lang="fr-CA" sz="1800" dirty="0"/>
              <a:t>.</a:t>
            </a:r>
          </a:p>
          <a:p>
            <a:pPr rtl="0"/>
            <a:endParaRPr lang="fr-CA" sz="1800" dirty="0"/>
          </a:p>
        </p:txBody>
      </p:sp>
      <p:sp>
        <p:nvSpPr>
          <p:cNvPr id="50" name="Espace réservé au numéro de diapositive 49">
            <a:extLst>
              <a:ext uri="{FF2B5EF4-FFF2-40B4-BE49-F238E27FC236}">
                <a16:creationId xmlns:a16="http://schemas.microsoft.com/office/drawing/2014/main" id="{84B61B7E-5114-4B02-895E-18609706A12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9764486" y="6356350"/>
            <a:ext cx="1589314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fr-CA" smtClean="0"/>
              <a:pPr rtl="0"/>
              <a:t>7</a:t>
            </a:fld>
            <a:endParaRPr lang="fr-CA"/>
          </a:p>
        </p:txBody>
      </p:sp>
      <p:pic>
        <p:nvPicPr>
          <p:cNvPr id="3" name="Média en ligne 2" title="gilbert becaud      ( l'orange )">
            <a:hlinkClick r:id="" action="ppaction://media"/>
            <a:extLst>
              <a:ext uri="{FF2B5EF4-FFF2-40B4-BE49-F238E27FC236}">
                <a16:creationId xmlns:a16="http://schemas.microsoft.com/office/drawing/2014/main" id="{9B0BC314-765A-27AC-557F-7BCB617C479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7019111" y="2745921"/>
            <a:ext cx="4334689" cy="3251017"/>
          </a:xfrm>
          <a:prstGeom prst="rect">
            <a:avLst/>
          </a:prstGeom>
          <a:ln w="63500" cap="sq">
            <a:solidFill>
              <a:srgbClr val="FFFFFF"/>
            </a:solidFill>
            <a:prstDash val="solid"/>
            <a:miter lim="800000"/>
          </a:ln>
          <a:effectLst/>
          <a:scene3d>
            <a:camera prst="orthographicFront"/>
            <a:lightRig rig="soft" dir="t"/>
          </a:scene3d>
          <a:sp3d contourW="6350">
            <a:contourClr>
              <a:srgbClr val="000000"/>
            </a:contourClr>
          </a:sp3d>
        </p:spPr>
      </p:pic>
    </p:spTree>
    <p:extLst>
      <p:ext uri="{BB962C8B-B14F-4D97-AF65-F5344CB8AC3E}">
        <p14:creationId xmlns:p14="http://schemas.microsoft.com/office/powerpoint/2010/main" val="774653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>
            <a:extLst>
              <a:ext uri="{FF2B5EF4-FFF2-40B4-BE49-F238E27FC236}">
                <a16:creationId xmlns:a16="http://schemas.microsoft.com/office/drawing/2014/main" id="{6719F29B-F233-48AF-8261-F33A4E079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3740" y="-224158"/>
            <a:ext cx="5684520" cy="1305562"/>
          </a:xfrm>
        </p:spPr>
        <p:txBody>
          <a:bodyPr rtlCol="0"/>
          <a:lstStyle/>
          <a:p>
            <a:pPr rtl="0"/>
            <a:r>
              <a:rPr lang="fr-CA" dirty="0"/>
              <a:t>L’Orange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5E3EA69-4E0E-41BD-8095-A124225A26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4296" y="2175933"/>
            <a:ext cx="9843407" cy="3725332"/>
          </a:xfrm>
        </p:spPr>
        <p:txBody>
          <a:bodyPr vert="horz" lIns="91440" tIns="45720" rIns="91440" bIns="45720" numCol="2" rtlCol="0" anchor="t">
            <a:noAutofit/>
          </a:bodyPr>
          <a:lstStyle/>
          <a:p>
            <a:r>
              <a:rPr lang="fr-CA" sz="2400" dirty="0"/>
              <a:t>Y avait longtemps qu'on te guettait</a:t>
            </a:r>
            <a:br>
              <a:rPr lang="fr-CA" sz="2400" dirty="0"/>
            </a:br>
            <a:r>
              <a:rPr lang="fr-CA" sz="2400" dirty="0"/>
              <a:t>Avec tes dents de loup</a:t>
            </a:r>
            <a:br>
              <a:rPr lang="fr-CA" sz="2400" dirty="0"/>
            </a:br>
            <a:r>
              <a:rPr lang="fr-CA" sz="2400" dirty="0"/>
              <a:t>Y avait longtemps qu'on te guettait</a:t>
            </a:r>
            <a:br>
              <a:rPr lang="fr-CA" sz="2400" dirty="0"/>
            </a:br>
            <a:r>
              <a:rPr lang="fr-CA" sz="2400" dirty="0"/>
              <a:t>T'auras la corde au cou</a:t>
            </a:r>
          </a:p>
          <a:p>
            <a:br>
              <a:rPr lang="fr-CA" sz="2400" dirty="0"/>
            </a:br>
            <a:r>
              <a:rPr lang="fr-CA" sz="2400" dirty="0"/>
              <a:t>Pour toi ce jour c'est le dernier</a:t>
            </a:r>
            <a:br>
              <a:rPr lang="fr-CA" sz="2400" dirty="0"/>
            </a:br>
            <a:r>
              <a:rPr lang="fr-CA" sz="2400" dirty="0"/>
              <a:t>Tu n'es qu'un sale voleur</a:t>
            </a:r>
            <a:br>
              <a:rPr lang="fr-CA" sz="2400" dirty="0"/>
            </a:br>
            <a:r>
              <a:rPr lang="fr-CA" sz="2400" dirty="0"/>
              <a:t>D'abord tu n'es qu'un étranger</a:t>
            </a:r>
            <a:br>
              <a:rPr lang="fr-CA" sz="2400" dirty="0"/>
            </a:br>
            <a:r>
              <a:rPr lang="fr-CA" sz="2400" dirty="0"/>
              <a:t>Et tu portes malheur</a:t>
            </a:r>
          </a:p>
          <a:p>
            <a:endParaRPr lang="fr-CA" sz="2400" dirty="0"/>
          </a:p>
          <a:p>
            <a:r>
              <a:rPr lang="fr-CA" sz="2400" i="1" dirty="0" err="1"/>
              <a:t>We’ve</a:t>
            </a:r>
            <a:r>
              <a:rPr lang="fr-CA" sz="2400" i="1" dirty="0"/>
              <a:t> been </a:t>
            </a:r>
            <a:r>
              <a:rPr lang="fr-CA" sz="2400" i="1" dirty="0" err="1"/>
              <a:t>keeping</a:t>
            </a:r>
            <a:r>
              <a:rPr lang="fr-CA" sz="2400" i="1" dirty="0"/>
              <a:t> an </a:t>
            </a:r>
            <a:r>
              <a:rPr lang="fr-CA" sz="2400" i="1" dirty="0" err="1"/>
              <a:t>eye</a:t>
            </a:r>
            <a:r>
              <a:rPr lang="fr-CA" sz="2400" i="1" dirty="0"/>
              <a:t> on </a:t>
            </a:r>
            <a:r>
              <a:rPr lang="fr-CA" sz="2400" i="1" dirty="0" err="1"/>
              <a:t>you</a:t>
            </a:r>
            <a:br>
              <a:rPr lang="fr-CA" sz="2400" i="1" dirty="0"/>
            </a:br>
            <a:r>
              <a:rPr lang="fr-CA" sz="2400" i="1" dirty="0" err="1"/>
              <a:t>With</a:t>
            </a:r>
            <a:r>
              <a:rPr lang="fr-CA" sz="2400" i="1" dirty="0"/>
              <a:t> </a:t>
            </a:r>
            <a:r>
              <a:rPr lang="fr-CA" sz="2400" i="1" dirty="0" err="1"/>
              <a:t>your</a:t>
            </a:r>
            <a:r>
              <a:rPr lang="fr-CA" sz="2400" i="1" dirty="0"/>
              <a:t> </a:t>
            </a:r>
            <a:r>
              <a:rPr lang="fr-CA" sz="2400" i="1" dirty="0" err="1"/>
              <a:t>teeth</a:t>
            </a:r>
            <a:r>
              <a:rPr lang="fr-CA" sz="2400" i="1" dirty="0"/>
              <a:t> like a </a:t>
            </a:r>
            <a:r>
              <a:rPr lang="fr-CA" sz="2400" i="1" dirty="0" err="1"/>
              <a:t>wolf</a:t>
            </a:r>
            <a:br>
              <a:rPr lang="fr-CA" sz="2400" i="1" dirty="0"/>
            </a:br>
            <a:r>
              <a:rPr lang="fr-CA" sz="2400" i="1" dirty="0" err="1"/>
              <a:t>We’ve</a:t>
            </a:r>
            <a:r>
              <a:rPr lang="fr-CA" sz="2400" i="1" dirty="0"/>
              <a:t> been </a:t>
            </a:r>
            <a:r>
              <a:rPr lang="fr-CA" sz="2400" i="1" dirty="0" err="1"/>
              <a:t>keeping</a:t>
            </a:r>
            <a:r>
              <a:rPr lang="fr-CA" sz="2400" i="1" dirty="0"/>
              <a:t> an </a:t>
            </a:r>
            <a:r>
              <a:rPr lang="fr-CA" sz="2400" i="1" dirty="0" err="1"/>
              <a:t>eye</a:t>
            </a:r>
            <a:r>
              <a:rPr lang="fr-CA" sz="2400" i="1" dirty="0"/>
              <a:t> on </a:t>
            </a:r>
            <a:r>
              <a:rPr lang="fr-CA" sz="2400" i="1" dirty="0" err="1"/>
              <a:t>you</a:t>
            </a:r>
            <a:br>
              <a:rPr lang="fr-CA" sz="2400" i="1" dirty="0"/>
            </a:br>
            <a:r>
              <a:rPr lang="fr-CA" sz="2400" i="1" dirty="0"/>
              <a:t>You </a:t>
            </a:r>
            <a:r>
              <a:rPr lang="fr-CA" sz="2400" i="1" dirty="0" err="1"/>
              <a:t>will</a:t>
            </a:r>
            <a:r>
              <a:rPr lang="fr-CA" sz="2400" i="1" dirty="0"/>
              <a:t> </a:t>
            </a:r>
            <a:r>
              <a:rPr lang="fr-CA" sz="2400" i="1" dirty="0" err="1"/>
              <a:t>be</a:t>
            </a:r>
            <a:r>
              <a:rPr lang="fr-CA" sz="2400" i="1" dirty="0"/>
              <a:t> </a:t>
            </a:r>
            <a:r>
              <a:rPr lang="fr-CA" sz="2400" i="1" dirty="0" err="1"/>
              <a:t>hung</a:t>
            </a:r>
            <a:r>
              <a:rPr lang="fr-CA" sz="2400" i="1" dirty="0"/>
              <a:t> by the neck</a:t>
            </a:r>
          </a:p>
          <a:p>
            <a:br>
              <a:rPr lang="fr-CA" sz="2400" i="1" dirty="0"/>
            </a:br>
            <a:r>
              <a:rPr lang="fr-CA" sz="2400" i="1" dirty="0" err="1"/>
              <a:t>Today</a:t>
            </a:r>
            <a:r>
              <a:rPr lang="fr-CA" sz="2400" i="1" dirty="0"/>
              <a:t> </a:t>
            </a:r>
            <a:r>
              <a:rPr lang="fr-CA" sz="2400" i="1" dirty="0" err="1"/>
              <a:t>is</a:t>
            </a:r>
            <a:r>
              <a:rPr lang="fr-CA" sz="2400" i="1" dirty="0"/>
              <a:t> </a:t>
            </a:r>
            <a:r>
              <a:rPr lang="fr-CA" sz="2400" i="1" dirty="0" err="1"/>
              <a:t>your</a:t>
            </a:r>
            <a:r>
              <a:rPr lang="fr-CA" sz="2400" i="1" dirty="0"/>
              <a:t> last </a:t>
            </a:r>
            <a:r>
              <a:rPr lang="fr-CA" sz="2400" i="1" dirty="0" err="1"/>
              <a:t>day</a:t>
            </a:r>
            <a:br>
              <a:rPr lang="fr-CA" sz="2400" i="1" dirty="0"/>
            </a:br>
            <a:r>
              <a:rPr lang="fr-CA" sz="2400" i="1" dirty="0" err="1"/>
              <a:t>You’re</a:t>
            </a:r>
            <a:r>
              <a:rPr lang="fr-CA" sz="2400" i="1" dirty="0"/>
              <a:t> </a:t>
            </a:r>
            <a:r>
              <a:rPr lang="fr-CA" sz="2400" i="1" dirty="0" err="1"/>
              <a:t>just</a:t>
            </a:r>
            <a:r>
              <a:rPr lang="fr-CA" sz="2400" i="1" dirty="0"/>
              <a:t> a </a:t>
            </a:r>
            <a:r>
              <a:rPr lang="fr-CA" sz="2400" i="1" dirty="0" err="1"/>
              <a:t>dirty</a:t>
            </a:r>
            <a:r>
              <a:rPr lang="fr-CA" sz="2400" i="1" dirty="0"/>
              <a:t> </a:t>
            </a:r>
            <a:r>
              <a:rPr lang="fr-CA" sz="2400" i="1" dirty="0" err="1"/>
              <a:t>thief</a:t>
            </a:r>
            <a:br>
              <a:rPr lang="fr-CA" sz="2400" i="1" dirty="0"/>
            </a:br>
            <a:r>
              <a:rPr lang="fr-CA" sz="2400" i="1" dirty="0"/>
              <a:t>First of all, </a:t>
            </a:r>
            <a:r>
              <a:rPr lang="fr-CA" sz="2400" i="1" dirty="0" err="1"/>
              <a:t>you’re</a:t>
            </a:r>
            <a:r>
              <a:rPr lang="fr-CA" sz="2400" i="1" dirty="0"/>
              <a:t> </a:t>
            </a:r>
            <a:r>
              <a:rPr lang="fr-CA" sz="2400" i="1" dirty="0" err="1"/>
              <a:t>just</a:t>
            </a:r>
            <a:r>
              <a:rPr lang="fr-CA" sz="2400" i="1" dirty="0"/>
              <a:t> a </a:t>
            </a:r>
            <a:r>
              <a:rPr lang="fr-CA" sz="2400" i="1" dirty="0" err="1"/>
              <a:t>foreigner</a:t>
            </a:r>
            <a:br>
              <a:rPr lang="fr-CA" sz="2400" i="1" dirty="0"/>
            </a:br>
            <a:r>
              <a:rPr lang="fr-CA" sz="2400" i="1" dirty="0"/>
              <a:t>You </a:t>
            </a:r>
            <a:r>
              <a:rPr lang="fr-CA" sz="2400" i="1" dirty="0" err="1"/>
              <a:t>bring</a:t>
            </a:r>
            <a:r>
              <a:rPr lang="fr-CA" sz="2400" i="1" dirty="0"/>
              <a:t> us </a:t>
            </a:r>
            <a:r>
              <a:rPr lang="fr-CA" sz="2400" i="1" dirty="0" err="1"/>
              <a:t>bad</a:t>
            </a:r>
            <a:r>
              <a:rPr lang="fr-CA" sz="2400" i="1" dirty="0"/>
              <a:t> </a:t>
            </a:r>
            <a:r>
              <a:rPr lang="fr-CA" sz="2400" i="1" dirty="0" err="1"/>
              <a:t>luck</a:t>
            </a:r>
            <a:endParaRPr lang="fr-CA" sz="2400" i="1" dirty="0"/>
          </a:p>
          <a:p>
            <a:r>
              <a:rPr lang="fr-CA" sz="2400" dirty="0"/>
              <a:t>(</a:t>
            </a:r>
            <a:r>
              <a:rPr lang="fr-CA" sz="2400" dirty="0" err="1"/>
              <a:t>author’s</a:t>
            </a:r>
            <a:r>
              <a:rPr lang="fr-CA" sz="2400" dirty="0"/>
              <a:t> translation)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28F602C-7F98-4C02-99D4-ED65E00D6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19B51A1E-902D-48AF-9020-955120F399B6}" type="slidenum">
              <a:rPr lang="fr-CA" smtClean="0"/>
              <a:pPr rtl="0"/>
              <a:t>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42290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>
            <a:extLst>
              <a:ext uri="{FF2B5EF4-FFF2-40B4-BE49-F238E27FC236}">
                <a16:creationId xmlns:a16="http://schemas.microsoft.com/office/drawing/2014/main" id="{7291CFAB-A735-4A31-A51D-42FE1F5E9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4742" y="822325"/>
            <a:ext cx="9329058" cy="1325563"/>
          </a:xfrm>
        </p:spPr>
        <p:txBody>
          <a:bodyPr rtlCol="0"/>
          <a:lstStyle/>
          <a:p>
            <a:pPr rtl="0"/>
            <a:r>
              <a:rPr lang="fr-CA" dirty="0"/>
              <a:t>YouTube Links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421587F-8DFD-4A31-9931-8A346A92D8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4742" y="2595562"/>
            <a:ext cx="4334689" cy="474211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rtl="0"/>
            <a:r>
              <a:rPr lang="fr-CA" sz="3200" dirty="0"/>
              <a:t>Brassens</a:t>
            </a:r>
          </a:p>
          <a:p>
            <a:pPr rtl="0"/>
            <a:endParaRPr lang="fr-CA" dirty="0"/>
          </a:p>
          <a:p>
            <a:pPr rtl="0"/>
            <a:endParaRPr lang="fr-CA" dirty="0"/>
          </a:p>
          <a:p>
            <a:pPr rtl="0"/>
            <a:endParaRPr lang="fr-CA" dirty="0"/>
          </a:p>
        </p:txBody>
      </p:sp>
      <p:sp>
        <p:nvSpPr>
          <p:cNvPr id="8" name="Espace réservé du contenu 7">
            <a:extLst>
              <a:ext uri="{FF2B5EF4-FFF2-40B4-BE49-F238E27FC236}">
                <a16:creationId xmlns:a16="http://schemas.microsoft.com/office/drawing/2014/main" id="{12CCD16A-B1A1-4FC6-94F4-823076E7E72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096000" y="2626939"/>
            <a:ext cx="4334689" cy="447674"/>
          </a:xfrm>
        </p:spPr>
        <p:txBody>
          <a:bodyPr rtlCol="0"/>
          <a:lstStyle/>
          <a:p>
            <a:pPr marL="0" indent="0" rtl="0">
              <a:buNone/>
            </a:pPr>
            <a:r>
              <a:rPr lang="fr-CA" b="0" i="0" u="none" strike="noStrike" dirty="0">
                <a:solidFill>
                  <a:srgbClr val="FFFFFF"/>
                </a:solidFill>
                <a:effectLst/>
                <a:latin typeface="YouTube Noto"/>
                <a:hlinkClick r:id="rId3"/>
              </a:rPr>
              <a:t>https://youtu.be/ZvqiyA14PVU</a:t>
            </a:r>
            <a:endParaRPr lang="fr-CA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B1E4DE8-F909-4081-9F20-474940922923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024737" y="5123844"/>
            <a:ext cx="4334689" cy="474211"/>
          </a:xfrm>
        </p:spPr>
        <p:txBody>
          <a:bodyPr rtlCol="0">
            <a:normAutofit fontScale="92500" lnSpcReduction="20000"/>
          </a:bodyPr>
          <a:lstStyle/>
          <a:p>
            <a:pPr rtl="0"/>
            <a:r>
              <a:rPr lang="fr-CA" sz="3200" dirty="0"/>
              <a:t>Bécaud</a:t>
            </a:r>
            <a:r>
              <a:rPr lang="fr-CA" dirty="0"/>
              <a:t> </a:t>
            </a:r>
          </a:p>
        </p:txBody>
      </p:sp>
      <p:sp>
        <p:nvSpPr>
          <p:cNvPr id="9" name="Espace réservé au contenu 8">
            <a:extLst>
              <a:ext uri="{FF2B5EF4-FFF2-40B4-BE49-F238E27FC236}">
                <a16:creationId xmlns:a16="http://schemas.microsoft.com/office/drawing/2014/main" id="{05ADB6C6-1D18-4340-A5EF-7A4038798E10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096000" y="5208360"/>
            <a:ext cx="4334689" cy="474211"/>
          </a:xfrm>
        </p:spPr>
        <p:txBody>
          <a:bodyPr rtlCol="0"/>
          <a:lstStyle/>
          <a:p>
            <a:pPr marL="0" indent="0" rtl="0">
              <a:buNone/>
            </a:pPr>
            <a:r>
              <a:rPr lang="fr-CA" b="0" i="0" u="none" strike="noStrike" dirty="0">
                <a:solidFill>
                  <a:srgbClr val="FFFFFF"/>
                </a:solidFill>
                <a:effectLst/>
                <a:latin typeface="YouTube Noto"/>
                <a:hlinkClick r:id="rId4"/>
              </a:rPr>
              <a:t>https://youtu.be/g-k2lFw_fsA</a:t>
            </a:r>
            <a:r>
              <a:rPr lang="fr-CA" b="0" i="0" u="none" strike="noStrike" dirty="0">
                <a:solidFill>
                  <a:srgbClr val="FFFFFF"/>
                </a:solidFill>
                <a:effectLst/>
                <a:latin typeface="YouTube Noto"/>
              </a:rPr>
              <a:t> </a:t>
            </a:r>
            <a:endParaRPr lang="fr-CA" dirty="0"/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411EEF9-4CD0-4C5D-AA3F-A7E039366643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2024738" y="3769327"/>
            <a:ext cx="4334689" cy="474211"/>
          </a:xfrm>
        </p:spPr>
        <p:txBody>
          <a:bodyPr rtlCol="0">
            <a:noAutofit/>
          </a:bodyPr>
          <a:lstStyle/>
          <a:p>
            <a:pPr rtl="0"/>
            <a:r>
              <a:rPr lang="fr-CA" sz="3200" dirty="0"/>
              <a:t>Brel</a:t>
            </a:r>
          </a:p>
        </p:txBody>
      </p:sp>
      <p:sp>
        <p:nvSpPr>
          <p:cNvPr id="10" name="Espace réservé du contenu 9">
            <a:extLst>
              <a:ext uri="{FF2B5EF4-FFF2-40B4-BE49-F238E27FC236}">
                <a16:creationId xmlns:a16="http://schemas.microsoft.com/office/drawing/2014/main" id="{EC9DABE2-9B69-4D86-AFBB-CBEB8E957E7F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6096000" y="3954919"/>
            <a:ext cx="4545025" cy="579662"/>
          </a:xfrm>
        </p:spPr>
        <p:txBody>
          <a:bodyPr rtlCol="0">
            <a:normAutofit/>
          </a:bodyPr>
          <a:lstStyle/>
          <a:p>
            <a:pPr marL="0" indent="0" rtl="0">
              <a:buNone/>
            </a:pPr>
            <a:r>
              <a:rPr lang="fr-CA" b="0" i="0" u="none" strike="noStrike" dirty="0">
                <a:solidFill>
                  <a:srgbClr val="FFFFFF"/>
                </a:solidFill>
                <a:effectLst/>
                <a:latin typeface="YouTube Noto"/>
                <a:hlinkClick r:id="rId5"/>
              </a:rPr>
              <a:t>https://youtu.be/0k63grkip5I</a:t>
            </a:r>
            <a:endParaRPr lang="fr-CA" dirty="0"/>
          </a:p>
        </p:txBody>
      </p:sp>
      <p:sp>
        <p:nvSpPr>
          <p:cNvPr id="50" name="Espace réservé au numéro de diapositive 49">
            <a:extLst>
              <a:ext uri="{FF2B5EF4-FFF2-40B4-BE49-F238E27FC236}">
                <a16:creationId xmlns:a16="http://schemas.microsoft.com/office/drawing/2014/main" id="{84B61B7E-5114-4B02-895E-18609706A12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9764486" y="6356350"/>
            <a:ext cx="1589314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fr-CA" smtClean="0"/>
              <a:pPr rtl="0"/>
              <a:t>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930461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>
            <a:extLst>
              <a:ext uri="{FF2B5EF4-FFF2-40B4-BE49-F238E27FC236}">
                <a16:creationId xmlns:a16="http://schemas.microsoft.com/office/drawing/2014/main" id="{7E9A04E9-DA09-44FE-AB0C-6C47A1A960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624470" cy="2621139"/>
          </a:xfrm>
        </p:spPr>
        <p:txBody>
          <a:bodyPr rtlCol="0"/>
          <a:lstStyle/>
          <a:p>
            <a:pPr rtl="0"/>
            <a:r>
              <a:rPr lang="fr-CA" dirty="0"/>
              <a:t>Discussion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0A965D33-D1D3-495D-86C3-87EEFE7AAC3E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5232399" y="136525"/>
            <a:ext cx="6519334" cy="6219825"/>
          </a:xfrm>
        </p:spPr>
        <p:txBody>
          <a:bodyPr rtlCol="0">
            <a:noAutofit/>
          </a:bodyPr>
          <a:lstStyle/>
          <a:p>
            <a:pPr rtl="0">
              <a:lnSpc>
                <a:spcPct val="150000"/>
              </a:lnSpc>
            </a:pPr>
            <a:r>
              <a:rPr lang="en-CA" sz="2000" dirty="0"/>
              <a:t>	</a:t>
            </a:r>
            <a:r>
              <a:rPr lang="en-CA" sz="2400" i="1" dirty="0"/>
              <a:t>Chanson-</a:t>
            </a:r>
            <a:r>
              <a:rPr lang="en-CA" sz="2400" i="1" dirty="0" err="1"/>
              <a:t>poème</a:t>
            </a:r>
            <a:r>
              <a:rPr lang="en-CA" sz="2400" i="1" dirty="0"/>
              <a:t>: </a:t>
            </a:r>
            <a:r>
              <a:rPr lang="en-CA" sz="2400" dirty="0"/>
              <a:t>a new genre where singers focussed on the power of their words, rather than the power of their voice. </a:t>
            </a:r>
          </a:p>
          <a:p>
            <a:pPr rtl="0">
              <a:lnSpc>
                <a:spcPct val="150000"/>
              </a:lnSpc>
            </a:pPr>
            <a:r>
              <a:rPr lang="en-CA" sz="2400" dirty="0"/>
              <a:t>	According to </a:t>
            </a:r>
            <a:r>
              <a:rPr lang="en-US" sz="2400" dirty="0"/>
              <a:t>Leith (1979): immense commercial success in the 50’s and 60’s. Lasting impression on artists such as African-American novelist James Baldwin, singer Nina Simone, and French-Canadian folk singer Félix Leclerc. </a:t>
            </a:r>
          </a:p>
          <a:p>
            <a:pPr rtl="0">
              <a:lnSpc>
                <a:spcPct val="150000"/>
              </a:lnSpc>
            </a:pPr>
            <a:r>
              <a:rPr lang="en-US" sz="2400" dirty="0"/>
              <a:t>	French music lyrics are gateway to studies, especially in US universities, argues Abrate (1988).</a:t>
            </a:r>
          </a:p>
          <a:p>
            <a:pPr rtl="0">
              <a:lnSpc>
                <a:spcPct val="150000"/>
              </a:lnSpc>
            </a:pPr>
            <a:endParaRPr lang="en-CA" sz="2000" dirty="0"/>
          </a:p>
        </p:txBody>
      </p:sp>
      <p:sp>
        <p:nvSpPr>
          <p:cNvPr id="75" name="Espace réservé du numéro de diapositive 74">
            <a:extLst>
              <a:ext uri="{FF2B5EF4-FFF2-40B4-BE49-F238E27FC236}">
                <a16:creationId xmlns:a16="http://schemas.microsoft.com/office/drawing/2014/main" id="{A8F8D211-2ACA-493C-890C-B7F6B63CB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fr-CA" smtClean="0"/>
              <a:pPr rtl="0"/>
              <a:t>10</a:t>
            </a:fld>
            <a:endParaRPr lang="fr-CA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9354C7F-95E6-7DCE-44E4-C9FCE12395F8}"/>
              </a:ext>
            </a:extLst>
          </p:cNvPr>
          <p:cNvSpPr txBox="1"/>
          <p:nvPr/>
        </p:nvSpPr>
        <p:spPr>
          <a:xfrm>
            <a:off x="440267" y="4055166"/>
            <a:ext cx="38086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3200" dirty="0"/>
              <a:t>How Music Helps Society Evolve</a:t>
            </a:r>
          </a:p>
        </p:txBody>
      </p:sp>
    </p:spTree>
    <p:extLst>
      <p:ext uri="{BB962C8B-B14F-4D97-AF65-F5344CB8AC3E}">
        <p14:creationId xmlns:p14="http://schemas.microsoft.com/office/powerpoint/2010/main" val="5218088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>
            <a:extLst>
              <a:ext uri="{FF2B5EF4-FFF2-40B4-BE49-F238E27FC236}">
                <a16:creationId xmlns:a16="http://schemas.microsoft.com/office/drawing/2014/main" id="{7291CFAB-A735-4A31-A51D-42FE1F5E9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4742" y="822325"/>
            <a:ext cx="9329058" cy="1325563"/>
          </a:xfrm>
        </p:spPr>
        <p:txBody>
          <a:bodyPr rtlCol="0"/>
          <a:lstStyle/>
          <a:p>
            <a:pPr rtl="0"/>
            <a:r>
              <a:rPr lang="fr-CA" dirty="0"/>
              <a:t>References</a:t>
            </a:r>
          </a:p>
        </p:txBody>
      </p:sp>
      <p:sp>
        <p:nvSpPr>
          <p:cNvPr id="8" name="Espace réservé du contenu 7">
            <a:extLst>
              <a:ext uri="{FF2B5EF4-FFF2-40B4-BE49-F238E27FC236}">
                <a16:creationId xmlns:a16="http://schemas.microsoft.com/office/drawing/2014/main" id="{12CCD16A-B1A1-4FC6-94F4-823076E7E72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024740" y="2250219"/>
            <a:ext cx="8752117" cy="3972781"/>
          </a:xfrm>
        </p:spPr>
        <p:txBody>
          <a:bodyPr rtlCol="0">
            <a:noAutofit/>
          </a:bodyPr>
          <a:lstStyle/>
          <a:p>
            <a:pPr marL="0" indent="0" rtl="0">
              <a:lnSpc>
                <a:spcPct val="150000"/>
              </a:lnSpc>
              <a:buNone/>
            </a:pPr>
            <a:r>
              <a:rPr lang="en-US" sz="1800" dirty="0"/>
              <a:t>Abrate, J. (1988). Popular Music as a Foundation for a French Culture Course. </a:t>
            </a:r>
            <a:r>
              <a:rPr lang="en-US" sz="1800" i="1" dirty="0"/>
              <a:t>The 	French Review</a:t>
            </a:r>
            <a:r>
              <a:rPr lang="en-US" sz="1800" dirty="0"/>
              <a:t>, </a:t>
            </a:r>
            <a:r>
              <a:rPr lang="en-US" sz="1800" i="1" dirty="0"/>
              <a:t>62</a:t>
            </a:r>
            <a:r>
              <a:rPr lang="en-US" sz="1800" dirty="0"/>
              <a:t>(2), 217–228. </a:t>
            </a:r>
            <a:r>
              <a:rPr lang="en-US" sz="1800" dirty="0">
                <a:hlinkClick r:id="rId3"/>
              </a:rPr>
              <a:t>http://www.jstor.org/stable/395240</a:t>
            </a:r>
            <a:endParaRPr lang="en-US" sz="1800" dirty="0"/>
          </a:p>
          <a:p>
            <a:pPr marL="0" indent="0" rtl="0">
              <a:lnSpc>
                <a:spcPct val="150000"/>
              </a:lnSpc>
              <a:buNone/>
            </a:pPr>
            <a:r>
              <a:rPr lang="en-US" sz="1800" dirty="0"/>
              <a:t>Brassens, G. (1952). La Mauvaise réputation. </a:t>
            </a:r>
            <a:r>
              <a:rPr lang="en-US" sz="1800" i="1" dirty="0"/>
              <a:t>La Mauvaise Réputation</a:t>
            </a:r>
            <a:r>
              <a:rPr lang="en-US" sz="1800" dirty="0"/>
              <a:t> (eponym). 	Paris: Polydor. </a:t>
            </a:r>
          </a:p>
          <a:p>
            <a:pPr marL="0" indent="0" rtl="0">
              <a:lnSpc>
                <a:spcPct val="150000"/>
              </a:lnSpc>
              <a:buNone/>
            </a:pPr>
            <a:r>
              <a:rPr lang="en-US" sz="1800" dirty="0"/>
              <a:t>Brel, J. &amp; Jouannet, G. (1958). Ne me quitte pas. </a:t>
            </a:r>
            <a:r>
              <a:rPr lang="fr-CA" sz="1800" i="1" dirty="0"/>
              <a:t>La Valse à Mille Temps. </a:t>
            </a:r>
            <a:r>
              <a:rPr lang="fr-CA" sz="1800" dirty="0"/>
              <a:t>Paris:</a:t>
            </a:r>
            <a:r>
              <a:rPr lang="fr-CA" sz="1800" i="1" dirty="0"/>
              <a:t> 	</a:t>
            </a:r>
            <a:r>
              <a:rPr lang="fr-CA" sz="1800" dirty="0"/>
              <a:t>Philips.</a:t>
            </a:r>
          </a:p>
          <a:p>
            <a:pPr marL="0" indent="0" rtl="0">
              <a:lnSpc>
                <a:spcPct val="150000"/>
              </a:lnSpc>
              <a:buNone/>
            </a:pPr>
            <a:r>
              <a:rPr lang="fr-CA" sz="1800" dirty="0"/>
              <a:t>Bécaud, G. &amp; Delanoë, P. (1965). L’Orange.</a:t>
            </a:r>
            <a:r>
              <a:rPr lang="fr-CA" sz="1800" i="1" dirty="0"/>
              <a:t> La Vie d'garçon. </a:t>
            </a:r>
            <a:r>
              <a:rPr lang="fr-CA" sz="1800" dirty="0"/>
              <a:t>Paris: La Voix de son maître.</a:t>
            </a:r>
            <a:endParaRPr lang="en-US" sz="1800" dirty="0"/>
          </a:p>
          <a:p>
            <a:pPr marL="0" indent="0" rtl="0">
              <a:lnSpc>
                <a:spcPct val="150000"/>
              </a:lnSpc>
              <a:buNone/>
            </a:pPr>
            <a:r>
              <a:rPr lang="en-US" sz="1800" dirty="0"/>
              <a:t>Leith, W. D. (1979). Advanced French Conversation through Popular Music. </a:t>
            </a:r>
            <a:r>
              <a:rPr lang="en-US" sz="1800" i="1" dirty="0"/>
              <a:t>The 	French Review</a:t>
            </a:r>
            <a:r>
              <a:rPr lang="en-US" sz="1800" dirty="0"/>
              <a:t>, </a:t>
            </a:r>
            <a:r>
              <a:rPr lang="en-US" sz="1800" i="1" dirty="0"/>
              <a:t>52</a:t>
            </a:r>
            <a:r>
              <a:rPr lang="en-US" sz="1800" dirty="0"/>
              <a:t>(4), 537–551. </a:t>
            </a:r>
            <a:r>
              <a:rPr lang="en-US" sz="1800" dirty="0">
                <a:hlinkClick r:id="rId4"/>
              </a:rPr>
              <a:t>http://www.jstor.org/stable/390328</a:t>
            </a:r>
            <a:r>
              <a:rPr lang="en-US" sz="1800" dirty="0"/>
              <a:t> </a:t>
            </a:r>
          </a:p>
        </p:txBody>
      </p:sp>
      <p:sp>
        <p:nvSpPr>
          <p:cNvPr id="50" name="Espace réservé au numéro de diapositive 49">
            <a:extLst>
              <a:ext uri="{FF2B5EF4-FFF2-40B4-BE49-F238E27FC236}">
                <a16:creationId xmlns:a16="http://schemas.microsoft.com/office/drawing/2014/main" id="{84B61B7E-5114-4B02-895E-18609706A12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9764486" y="6356350"/>
            <a:ext cx="1589314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fr-CA" smtClean="0"/>
              <a:pPr rtl="0"/>
              <a:t>11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107484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>
            <a:extLst>
              <a:ext uri="{FF2B5EF4-FFF2-40B4-BE49-F238E27FC236}">
                <a16:creationId xmlns:a16="http://schemas.microsoft.com/office/drawing/2014/main" id="{7E9A04E9-DA09-44FE-AB0C-6C47A1A960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624470" cy="2621139"/>
          </a:xfrm>
        </p:spPr>
        <p:txBody>
          <a:bodyPr rtlCol="0"/>
          <a:lstStyle/>
          <a:p>
            <a:pPr rtl="0"/>
            <a:r>
              <a:rPr lang="fr-CA" dirty="0"/>
              <a:t>Conclusion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0A965D33-D1D3-495D-86C3-87EEFE7AAC3E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5232399" y="136525"/>
            <a:ext cx="6519334" cy="5959475"/>
          </a:xfrm>
        </p:spPr>
        <p:txBody>
          <a:bodyPr rtlCol="0">
            <a:noAutofit/>
          </a:bodyPr>
          <a:lstStyle/>
          <a:p>
            <a:pPr rtl="0">
              <a:lnSpc>
                <a:spcPct val="150000"/>
              </a:lnSpc>
            </a:pPr>
            <a:r>
              <a:rPr lang="en-CA" sz="3200" dirty="0"/>
              <a:t>	</a:t>
            </a:r>
            <a:r>
              <a:rPr lang="en-CA" sz="2400" dirty="0"/>
              <a:t>La </a:t>
            </a:r>
            <a:r>
              <a:rPr lang="en-CA" sz="2400" i="1" dirty="0"/>
              <a:t>chanson-</a:t>
            </a:r>
            <a:r>
              <a:rPr lang="en-CA" sz="2400" i="1" dirty="0" err="1"/>
              <a:t>poème</a:t>
            </a:r>
            <a:r>
              <a:rPr lang="en-CA" sz="2400" dirty="0"/>
              <a:t> revived old-world storytelling and was a precursor to rap. Criticized for being poor singers, these three French artists pushed society to accept new ways of thinking about patriotism, masculinity, and immigration. </a:t>
            </a:r>
          </a:p>
          <a:p>
            <a:pPr rtl="0">
              <a:lnSpc>
                <a:spcPct val="150000"/>
              </a:lnSpc>
            </a:pPr>
            <a:r>
              <a:rPr lang="en-CA" sz="2400" dirty="0"/>
              <a:t>	As Trumpism rises, what role for artists to fight anxious toxicity with beauty?</a:t>
            </a:r>
          </a:p>
          <a:p>
            <a:pPr rtl="0">
              <a:lnSpc>
                <a:spcPct val="150000"/>
              </a:lnSpc>
            </a:pPr>
            <a:r>
              <a:rPr lang="en-CA" sz="2400" dirty="0"/>
              <a:t>	Will Kanye or Drake cover these songs? Could they be friends? And who stole the orange?</a:t>
            </a:r>
          </a:p>
        </p:txBody>
      </p:sp>
      <p:sp>
        <p:nvSpPr>
          <p:cNvPr id="75" name="Espace réservé du numéro de diapositive 74">
            <a:extLst>
              <a:ext uri="{FF2B5EF4-FFF2-40B4-BE49-F238E27FC236}">
                <a16:creationId xmlns:a16="http://schemas.microsoft.com/office/drawing/2014/main" id="{A8F8D211-2ACA-493C-890C-B7F6B63CB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fr-CA" smtClean="0"/>
              <a:pPr rtl="0"/>
              <a:t>12</a:t>
            </a:fld>
            <a:endParaRPr lang="fr-CA"/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EC0A1C20-1320-CB7E-F4AA-425C44DA3545}"/>
              </a:ext>
            </a:extLst>
          </p:cNvPr>
          <p:cNvSpPr txBox="1"/>
          <p:nvPr/>
        </p:nvSpPr>
        <p:spPr>
          <a:xfrm>
            <a:off x="376656" y="5430742"/>
            <a:ext cx="38086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/>
              <a:t>Thank You !</a:t>
            </a:r>
          </a:p>
          <a:p>
            <a:pPr algn="ctr"/>
            <a:r>
              <a:rPr lang="en-CA" sz="3200" dirty="0"/>
              <a:t>Merci !</a:t>
            </a:r>
          </a:p>
        </p:txBody>
      </p:sp>
    </p:spTree>
    <p:extLst>
      <p:ext uri="{BB962C8B-B14F-4D97-AF65-F5344CB8AC3E}">
        <p14:creationId xmlns:p14="http://schemas.microsoft.com/office/powerpoint/2010/main" val="209354680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Custom 18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2A25D"/>
      </a:accent1>
      <a:accent2>
        <a:srgbClr val="A0DADE"/>
      </a:accent2>
      <a:accent3>
        <a:srgbClr val="CCB5E5"/>
      </a:accent3>
      <a:accent4>
        <a:srgbClr val="29285D"/>
      </a:accent4>
      <a:accent5>
        <a:srgbClr val="EDF1F2"/>
      </a:accent5>
      <a:accent6>
        <a:srgbClr val="70AD47"/>
      </a:accent6>
      <a:hlink>
        <a:srgbClr val="A0DADE"/>
      </a:hlink>
      <a:folHlink>
        <a:srgbClr val="954F72"/>
      </a:folHlink>
    </a:clrScheme>
    <a:fontScheme name="Custom 62">
      <a:majorFont>
        <a:latin typeface="Skeena"/>
        <a:ea typeface=""/>
        <a:cs typeface=""/>
      </a:majorFont>
      <a:minorFont>
        <a:latin typeface="Skee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9396284_TF03460514_Win32" id="{1FCA4791-C135-4455-9665-B1CD34C84075}" vid="{4560C0E5-C2D8-406A-B18A-8FFEAA66D657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618C13B-9D83-4AF4-B64D-33362D5133F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A4F7154-AFAC-4BE7-8A74-7F4B6FC2743C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67ACD96E-49A0-4DA4-A7BB-AC2D887421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{8001ECC5-4690-4CDB-8CA3-3ABC5B1BCB3F}tf03460514_win32</Template>
  <TotalTime>819</TotalTime>
  <Words>851</Words>
  <Application>Microsoft Office PowerPoint</Application>
  <PresentationFormat>Grand écran</PresentationFormat>
  <Paragraphs>95</Paragraphs>
  <Slides>12</Slides>
  <Notes>12</Notes>
  <HiddenSlides>0</HiddenSlides>
  <MMClips>3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8" baseType="lpstr">
      <vt:lpstr>Arial</vt:lpstr>
      <vt:lpstr>Calibri</vt:lpstr>
      <vt:lpstr>Skeena</vt:lpstr>
      <vt:lpstr>Times New Roman</vt:lpstr>
      <vt:lpstr>YouTube Noto</vt:lpstr>
      <vt:lpstr>Thème Office</vt:lpstr>
      <vt:lpstr>La Chanson-poème:  Songs That Pushed The Limits</vt:lpstr>
      <vt:lpstr>Sections</vt:lpstr>
      <vt:lpstr>Introduction</vt:lpstr>
      <vt:lpstr>OGs of the Chanson-poème</vt:lpstr>
      <vt:lpstr>Georges Brassens – ‘He’s Vulgar’</vt:lpstr>
      <vt:lpstr>Jacques Brel – ‘Not a Real Man’</vt:lpstr>
      <vt:lpstr>Gilbert Bécaud – ‘An Outsider’</vt:lpstr>
      <vt:lpstr>L’Orange</vt:lpstr>
      <vt:lpstr>YouTube Links</vt:lpstr>
      <vt:lpstr>Discussion</vt:lpstr>
      <vt:lpstr>References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Chanson française:  What Does it Takes to Upset Regular Folks ?</dc:title>
  <dc:creator>Charles-Albert Ramsay</dc:creator>
  <cp:lastModifiedBy>Charles-Albert Ramsay</cp:lastModifiedBy>
  <cp:revision>16</cp:revision>
  <dcterms:created xsi:type="dcterms:W3CDTF">2023-11-19T16:55:22Z</dcterms:created>
  <dcterms:modified xsi:type="dcterms:W3CDTF">2023-11-20T17:44:05Z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