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73" r:id="rId4"/>
    <p:sldId id="285" r:id="rId5"/>
    <p:sldId id="279" r:id="rId6"/>
    <p:sldId id="281" r:id="rId7"/>
    <p:sldId id="282" r:id="rId8"/>
    <p:sldId id="260" r:id="rId9"/>
    <p:sldId id="270" r:id="rId10"/>
    <p:sldId id="274" r:id="rId11"/>
    <p:sldId id="275" r:id="rId12"/>
    <p:sldId id="276" r:id="rId13"/>
    <p:sldId id="277" r:id="rId14"/>
    <p:sldId id="283" r:id="rId15"/>
    <p:sldId id="284" r:id="rId16"/>
    <p:sldId id="269" r:id="rId17"/>
    <p:sldId id="264" r:id="rId18"/>
    <p:sldId id="278" r:id="rId19"/>
    <p:sldId id="268"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8977B38-CCEF-1C4B-BC04-9D09205E82E1}" v="43" dt="2024-11-29T17:38:36.9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571"/>
    <p:restoredTop sz="94703"/>
  </p:normalViewPr>
  <p:slideViewPr>
    <p:cSldViewPr snapToGrid="0">
      <p:cViewPr varScale="1">
        <p:scale>
          <a:sx n="143" d="100"/>
          <a:sy n="143" d="100"/>
        </p:scale>
        <p:origin x="872"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svg"/><Relationship Id="rId1" Type="http://schemas.openxmlformats.org/officeDocument/2006/relationships/image" Target="../media/image48.png"/><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svg"/><Relationship Id="rId1" Type="http://schemas.openxmlformats.org/officeDocument/2006/relationships/image" Target="../media/image48.png"/><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A5B3DE-ACD1-4484-B8A3-6310CBBA8792}" type="doc">
      <dgm:prSet loTypeId="urn:microsoft.com/office/officeart/2005/8/layout/process4" loCatId="process" qsTypeId="urn:microsoft.com/office/officeart/2005/8/quickstyle/simple1" qsCatId="simple" csTypeId="urn:microsoft.com/office/officeart/2005/8/colors/colorful2" csCatId="colorful"/>
      <dgm:spPr/>
      <dgm:t>
        <a:bodyPr/>
        <a:lstStyle/>
        <a:p>
          <a:endParaRPr lang="en-US"/>
        </a:p>
      </dgm:t>
    </dgm:pt>
    <dgm:pt modelId="{EE482BE4-FF28-4621-BE6C-BCF35A79FF3B}">
      <dgm:prSet custT="1"/>
      <dgm:spPr/>
      <dgm:t>
        <a:bodyPr/>
        <a:lstStyle/>
        <a:p>
          <a:r>
            <a:rPr lang="en-CA" sz="1400" b="0" i="0" dirty="0"/>
            <a:t>These responses indicate that while young people have a general awareness of financial principles, there are </a:t>
          </a:r>
          <a:r>
            <a:rPr lang="en-CA" sz="1400" b="1" i="0" dirty="0"/>
            <a:t>notable gaps in planning habits</a:t>
          </a:r>
          <a:r>
            <a:rPr lang="en-CA" sz="1400" b="0" i="0" dirty="0"/>
            <a:t>, </a:t>
          </a:r>
          <a:r>
            <a:rPr lang="en-CA" sz="1400" b="1" i="0" dirty="0"/>
            <a:t>confidence</a:t>
          </a:r>
          <a:r>
            <a:rPr lang="en-CA" sz="1400" b="0" i="0" dirty="0"/>
            <a:t>, and </a:t>
          </a:r>
          <a:r>
            <a:rPr lang="en-CA" sz="1400" b="1" i="0" dirty="0"/>
            <a:t>access to resources</a:t>
          </a:r>
          <a:r>
            <a:rPr lang="en-CA" sz="1400" b="0" i="0" dirty="0"/>
            <a:t>.</a:t>
          </a:r>
          <a:endParaRPr lang="en-US" sz="1400" dirty="0"/>
        </a:p>
      </dgm:t>
    </dgm:pt>
    <dgm:pt modelId="{4EF7DD98-41AA-4AE8-BFB1-1FFBD66102ED}" type="parTrans" cxnId="{B9A6CF16-6CEF-4D6B-839A-190489611806}">
      <dgm:prSet/>
      <dgm:spPr/>
      <dgm:t>
        <a:bodyPr/>
        <a:lstStyle/>
        <a:p>
          <a:endParaRPr lang="en-US"/>
        </a:p>
      </dgm:t>
    </dgm:pt>
    <dgm:pt modelId="{FD12E220-F69E-43FA-BA6E-78FFB4702472}" type="sibTrans" cxnId="{B9A6CF16-6CEF-4D6B-839A-190489611806}">
      <dgm:prSet/>
      <dgm:spPr/>
      <dgm:t>
        <a:bodyPr/>
        <a:lstStyle/>
        <a:p>
          <a:endParaRPr lang="en-US"/>
        </a:p>
      </dgm:t>
    </dgm:pt>
    <dgm:pt modelId="{FD8CAE41-81DF-4C2A-98DF-FCCFDB52D439}">
      <dgm:prSet custT="1"/>
      <dgm:spPr/>
      <dgm:t>
        <a:bodyPr/>
        <a:lstStyle/>
        <a:p>
          <a:r>
            <a:rPr lang="en-US" sz="1600" dirty="0"/>
            <a:t>Participants with </a:t>
          </a:r>
          <a:r>
            <a:rPr lang="en-US" sz="1600" b="1" dirty="0"/>
            <a:t>some education </a:t>
          </a:r>
          <a:r>
            <a:rPr lang="en-US" sz="1600" dirty="0"/>
            <a:t>in finance demonstrate </a:t>
          </a:r>
          <a:r>
            <a:rPr lang="en-US" sz="1600" b="1" dirty="0"/>
            <a:t>higher responsibility </a:t>
          </a:r>
          <a:r>
            <a:rPr lang="en-US" sz="1600" dirty="0"/>
            <a:t>and </a:t>
          </a:r>
          <a:r>
            <a:rPr lang="en-US" sz="1600" b="1" dirty="0"/>
            <a:t>comfort</a:t>
          </a:r>
          <a:r>
            <a:rPr lang="en-US" sz="1600" dirty="0"/>
            <a:t> with finance.</a:t>
          </a:r>
        </a:p>
      </dgm:t>
    </dgm:pt>
    <dgm:pt modelId="{9BF39A35-2D7C-4F57-9564-079E308813BC}" type="parTrans" cxnId="{5FCB2730-C815-4CB2-AC3F-7212FC1842F9}">
      <dgm:prSet/>
      <dgm:spPr/>
      <dgm:t>
        <a:bodyPr/>
        <a:lstStyle/>
        <a:p>
          <a:endParaRPr lang="en-US"/>
        </a:p>
      </dgm:t>
    </dgm:pt>
    <dgm:pt modelId="{13FCD8AE-D3A0-44B7-835D-C18D124BC8DC}" type="sibTrans" cxnId="{5FCB2730-C815-4CB2-AC3F-7212FC1842F9}">
      <dgm:prSet/>
      <dgm:spPr/>
      <dgm:t>
        <a:bodyPr/>
        <a:lstStyle/>
        <a:p>
          <a:endParaRPr lang="en-US"/>
        </a:p>
      </dgm:t>
    </dgm:pt>
    <dgm:pt modelId="{9408C9C8-3D57-49D7-8930-BD4CB3F0D226}">
      <dgm:prSet/>
      <dgm:spPr/>
      <dgm:t>
        <a:bodyPr/>
        <a:lstStyle/>
        <a:p>
          <a:r>
            <a:rPr lang="en-US" dirty="0"/>
            <a:t>Although </a:t>
          </a:r>
          <a:r>
            <a:rPr lang="en-US" b="1" dirty="0"/>
            <a:t>most participants do not follow a budget </a:t>
          </a:r>
          <a:r>
            <a:rPr lang="en-US" dirty="0"/>
            <a:t>(53%), most of them rate themselves as </a:t>
          </a:r>
          <a:r>
            <a:rPr lang="en-US" b="1" dirty="0"/>
            <a:t>moderately</a:t>
          </a:r>
          <a:r>
            <a:rPr lang="en-US" dirty="0"/>
            <a:t> to </a:t>
          </a:r>
          <a:r>
            <a:rPr lang="en-US" b="1" dirty="0"/>
            <a:t>highly</a:t>
          </a:r>
          <a:r>
            <a:rPr lang="en-US" dirty="0"/>
            <a:t> financially responsible (7 as the average).  </a:t>
          </a:r>
        </a:p>
      </dgm:t>
    </dgm:pt>
    <dgm:pt modelId="{901AB9D8-3670-443D-A0E6-51910A405ECC}" type="parTrans" cxnId="{0C19D0AA-174C-4C28-AB0B-EC082108B31B}">
      <dgm:prSet/>
      <dgm:spPr/>
      <dgm:t>
        <a:bodyPr/>
        <a:lstStyle/>
        <a:p>
          <a:endParaRPr lang="en-US"/>
        </a:p>
      </dgm:t>
    </dgm:pt>
    <dgm:pt modelId="{9905D3F7-2B1A-4C85-8D5D-E74E7DB34BE5}" type="sibTrans" cxnId="{0C19D0AA-174C-4C28-AB0B-EC082108B31B}">
      <dgm:prSet/>
      <dgm:spPr/>
      <dgm:t>
        <a:bodyPr/>
        <a:lstStyle/>
        <a:p>
          <a:endParaRPr lang="en-US"/>
        </a:p>
      </dgm:t>
    </dgm:pt>
    <dgm:pt modelId="{6AF0AD57-DD6B-4AA2-86D0-F9CC3D9BA56A}">
      <dgm:prSet/>
      <dgm:spPr/>
      <dgm:t>
        <a:bodyPr/>
        <a:lstStyle/>
        <a:p>
          <a:r>
            <a:rPr lang="en-US" dirty="0"/>
            <a:t>This indicates a </a:t>
          </a:r>
          <a:r>
            <a:rPr lang="en-US" b="1" dirty="0"/>
            <a:t>bipolarity</a:t>
          </a:r>
          <a:r>
            <a:rPr lang="en-US" dirty="0"/>
            <a:t> in the youth’s way of thinking.</a:t>
          </a:r>
        </a:p>
      </dgm:t>
    </dgm:pt>
    <dgm:pt modelId="{23B2DAE0-A0F8-4AD6-BBCE-31CE7D1DEC68}" type="parTrans" cxnId="{BBDD686A-D230-48D2-A382-D6EC6C9311C8}">
      <dgm:prSet/>
      <dgm:spPr/>
      <dgm:t>
        <a:bodyPr/>
        <a:lstStyle/>
        <a:p>
          <a:endParaRPr lang="en-US"/>
        </a:p>
      </dgm:t>
    </dgm:pt>
    <dgm:pt modelId="{8662EC28-501F-42D2-A178-EE6DAE7F718C}" type="sibTrans" cxnId="{BBDD686A-D230-48D2-A382-D6EC6C9311C8}">
      <dgm:prSet/>
      <dgm:spPr/>
      <dgm:t>
        <a:bodyPr/>
        <a:lstStyle/>
        <a:p>
          <a:endParaRPr lang="en-US"/>
        </a:p>
      </dgm:t>
    </dgm:pt>
    <dgm:pt modelId="{6F7FFA64-D238-4E7E-8C67-A4C9CE5B282D}">
      <dgm:prSet/>
      <dgm:spPr/>
      <dgm:t>
        <a:bodyPr/>
        <a:lstStyle/>
        <a:p>
          <a:r>
            <a:rPr lang="en-US" dirty="0"/>
            <a:t>Being financially responsible might have </a:t>
          </a:r>
          <a:r>
            <a:rPr lang="en-US" b="1" dirty="0"/>
            <a:t>another</a:t>
          </a:r>
          <a:r>
            <a:rPr lang="en-US" dirty="0"/>
            <a:t> </a:t>
          </a:r>
          <a:r>
            <a:rPr lang="en-US" b="1" dirty="0"/>
            <a:t>meaning</a:t>
          </a:r>
          <a:r>
            <a:rPr lang="en-US" dirty="0"/>
            <a:t> for them</a:t>
          </a:r>
        </a:p>
      </dgm:t>
    </dgm:pt>
    <dgm:pt modelId="{B1BEE8FA-2C45-4AE2-8D34-4E3D3BAA2C53}" type="parTrans" cxnId="{A81E2D42-664B-4188-AE61-B1BF3B0AC90C}">
      <dgm:prSet/>
      <dgm:spPr/>
      <dgm:t>
        <a:bodyPr/>
        <a:lstStyle/>
        <a:p>
          <a:endParaRPr lang="en-US"/>
        </a:p>
      </dgm:t>
    </dgm:pt>
    <dgm:pt modelId="{4DF2AE9F-2404-4A6E-8869-BA6B94E2C100}" type="sibTrans" cxnId="{A81E2D42-664B-4188-AE61-B1BF3B0AC90C}">
      <dgm:prSet/>
      <dgm:spPr/>
      <dgm:t>
        <a:bodyPr/>
        <a:lstStyle/>
        <a:p>
          <a:endParaRPr lang="en-US"/>
        </a:p>
      </dgm:t>
    </dgm:pt>
    <dgm:pt modelId="{F77BC34E-2120-BF4A-8957-2763853F16E2}" type="pres">
      <dgm:prSet presAssocID="{A1A5B3DE-ACD1-4484-B8A3-6310CBBA8792}" presName="Name0" presStyleCnt="0">
        <dgm:presLayoutVars>
          <dgm:dir/>
          <dgm:animLvl val="lvl"/>
          <dgm:resizeHandles val="exact"/>
        </dgm:presLayoutVars>
      </dgm:prSet>
      <dgm:spPr/>
    </dgm:pt>
    <dgm:pt modelId="{94CC6341-4258-C343-A227-62F2DF1F90F5}" type="pres">
      <dgm:prSet presAssocID="{9408C9C8-3D57-49D7-8930-BD4CB3F0D226}" presName="boxAndChildren" presStyleCnt="0"/>
      <dgm:spPr/>
    </dgm:pt>
    <dgm:pt modelId="{CA21AC35-8E37-6343-9655-CE3A85277094}" type="pres">
      <dgm:prSet presAssocID="{9408C9C8-3D57-49D7-8930-BD4CB3F0D226}" presName="parentTextBox" presStyleLbl="node1" presStyleIdx="0" presStyleCnt="3"/>
      <dgm:spPr/>
    </dgm:pt>
    <dgm:pt modelId="{62FF1AE3-DF1C-7743-8EE1-0784AA82CAA8}" type="pres">
      <dgm:prSet presAssocID="{9408C9C8-3D57-49D7-8930-BD4CB3F0D226}" presName="entireBox" presStyleLbl="node1" presStyleIdx="0" presStyleCnt="3"/>
      <dgm:spPr/>
    </dgm:pt>
    <dgm:pt modelId="{952B217C-2DEC-D748-8E2A-9EBEC0E2DAB2}" type="pres">
      <dgm:prSet presAssocID="{9408C9C8-3D57-49D7-8930-BD4CB3F0D226}" presName="descendantBox" presStyleCnt="0"/>
      <dgm:spPr/>
    </dgm:pt>
    <dgm:pt modelId="{1BF04C56-2977-7E45-A82C-353E3BAF1A11}" type="pres">
      <dgm:prSet presAssocID="{6AF0AD57-DD6B-4AA2-86D0-F9CC3D9BA56A}" presName="childTextBox" presStyleLbl="fgAccFollowNode1" presStyleIdx="0" presStyleCnt="2">
        <dgm:presLayoutVars>
          <dgm:bulletEnabled val="1"/>
        </dgm:presLayoutVars>
      </dgm:prSet>
      <dgm:spPr/>
    </dgm:pt>
    <dgm:pt modelId="{4531AB2E-0DC8-9F49-9715-2A07722803A4}" type="pres">
      <dgm:prSet presAssocID="{6F7FFA64-D238-4E7E-8C67-A4C9CE5B282D}" presName="childTextBox" presStyleLbl="fgAccFollowNode1" presStyleIdx="1" presStyleCnt="2">
        <dgm:presLayoutVars>
          <dgm:bulletEnabled val="1"/>
        </dgm:presLayoutVars>
      </dgm:prSet>
      <dgm:spPr/>
    </dgm:pt>
    <dgm:pt modelId="{49C2CDF0-13A2-D44A-A38A-33BF356CF7BA}" type="pres">
      <dgm:prSet presAssocID="{13FCD8AE-D3A0-44B7-835D-C18D124BC8DC}" presName="sp" presStyleCnt="0"/>
      <dgm:spPr/>
    </dgm:pt>
    <dgm:pt modelId="{DC1ED43B-4F6D-3E4E-8918-5E9EE476A693}" type="pres">
      <dgm:prSet presAssocID="{FD8CAE41-81DF-4C2A-98DF-FCCFDB52D439}" presName="arrowAndChildren" presStyleCnt="0"/>
      <dgm:spPr/>
    </dgm:pt>
    <dgm:pt modelId="{46C6B91E-8523-A74E-B37A-B3AAAD9C47E7}" type="pres">
      <dgm:prSet presAssocID="{FD8CAE41-81DF-4C2A-98DF-FCCFDB52D439}" presName="parentTextArrow" presStyleLbl="node1" presStyleIdx="1" presStyleCnt="3"/>
      <dgm:spPr/>
    </dgm:pt>
    <dgm:pt modelId="{52798B60-FFC7-564A-A09E-074CAF7AE8E4}" type="pres">
      <dgm:prSet presAssocID="{FD12E220-F69E-43FA-BA6E-78FFB4702472}" presName="sp" presStyleCnt="0"/>
      <dgm:spPr/>
    </dgm:pt>
    <dgm:pt modelId="{56F32A3C-BDFE-B248-B7C8-B60CAEDE641D}" type="pres">
      <dgm:prSet presAssocID="{EE482BE4-FF28-4621-BE6C-BCF35A79FF3B}" presName="arrowAndChildren" presStyleCnt="0"/>
      <dgm:spPr/>
    </dgm:pt>
    <dgm:pt modelId="{3E14DAB1-68DB-C14B-9742-4CBF180C5C90}" type="pres">
      <dgm:prSet presAssocID="{EE482BE4-FF28-4621-BE6C-BCF35A79FF3B}" presName="parentTextArrow" presStyleLbl="node1" presStyleIdx="2" presStyleCnt="3"/>
      <dgm:spPr/>
    </dgm:pt>
  </dgm:ptLst>
  <dgm:cxnLst>
    <dgm:cxn modelId="{B9A6CF16-6CEF-4D6B-839A-190489611806}" srcId="{A1A5B3DE-ACD1-4484-B8A3-6310CBBA8792}" destId="{EE482BE4-FF28-4621-BE6C-BCF35A79FF3B}" srcOrd="0" destOrd="0" parTransId="{4EF7DD98-41AA-4AE8-BFB1-1FFBD66102ED}" sibTransId="{FD12E220-F69E-43FA-BA6E-78FFB4702472}"/>
    <dgm:cxn modelId="{7E4B0727-05A4-F04E-A65D-4756933A8C27}" type="presOf" srcId="{A1A5B3DE-ACD1-4484-B8A3-6310CBBA8792}" destId="{F77BC34E-2120-BF4A-8957-2763853F16E2}" srcOrd="0" destOrd="0" presId="urn:microsoft.com/office/officeart/2005/8/layout/process4"/>
    <dgm:cxn modelId="{5FCB2730-C815-4CB2-AC3F-7212FC1842F9}" srcId="{A1A5B3DE-ACD1-4484-B8A3-6310CBBA8792}" destId="{FD8CAE41-81DF-4C2A-98DF-FCCFDB52D439}" srcOrd="1" destOrd="0" parTransId="{9BF39A35-2D7C-4F57-9564-079E308813BC}" sibTransId="{13FCD8AE-D3A0-44B7-835D-C18D124BC8DC}"/>
    <dgm:cxn modelId="{62EDE83D-590B-CE49-A313-4D44FC0D2653}" type="presOf" srcId="{FD8CAE41-81DF-4C2A-98DF-FCCFDB52D439}" destId="{46C6B91E-8523-A74E-B37A-B3AAAD9C47E7}" srcOrd="0" destOrd="0" presId="urn:microsoft.com/office/officeart/2005/8/layout/process4"/>
    <dgm:cxn modelId="{A81E2D42-664B-4188-AE61-B1BF3B0AC90C}" srcId="{9408C9C8-3D57-49D7-8930-BD4CB3F0D226}" destId="{6F7FFA64-D238-4E7E-8C67-A4C9CE5B282D}" srcOrd="1" destOrd="0" parTransId="{B1BEE8FA-2C45-4AE2-8D34-4E3D3BAA2C53}" sibTransId="{4DF2AE9F-2404-4A6E-8869-BA6B94E2C100}"/>
    <dgm:cxn modelId="{DE16BE64-5C73-7441-AB96-160CCCC1CCD0}" type="presOf" srcId="{9408C9C8-3D57-49D7-8930-BD4CB3F0D226}" destId="{62FF1AE3-DF1C-7743-8EE1-0784AA82CAA8}" srcOrd="1" destOrd="0" presId="urn:microsoft.com/office/officeart/2005/8/layout/process4"/>
    <dgm:cxn modelId="{BBDD686A-D230-48D2-A382-D6EC6C9311C8}" srcId="{9408C9C8-3D57-49D7-8930-BD4CB3F0D226}" destId="{6AF0AD57-DD6B-4AA2-86D0-F9CC3D9BA56A}" srcOrd="0" destOrd="0" parTransId="{23B2DAE0-A0F8-4AD6-BBCE-31CE7D1DEC68}" sibTransId="{8662EC28-501F-42D2-A178-EE6DAE7F718C}"/>
    <dgm:cxn modelId="{0C19D0AA-174C-4C28-AB0B-EC082108B31B}" srcId="{A1A5B3DE-ACD1-4484-B8A3-6310CBBA8792}" destId="{9408C9C8-3D57-49D7-8930-BD4CB3F0D226}" srcOrd="2" destOrd="0" parTransId="{901AB9D8-3670-443D-A0E6-51910A405ECC}" sibTransId="{9905D3F7-2B1A-4C85-8D5D-E74E7DB34BE5}"/>
    <dgm:cxn modelId="{C14274AC-C046-6A4A-8FCE-0EBCB0A4BFF0}" type="presOf" srcId="{6AF0AD57-DD6B-4AA2-86D0-F9CC3D9BA56A}" destId="{1BF04C56-2977-7E45-A82C-353E3BAF1A11}" srcOrd="0" destOrd="0" presId="urn:microsoft.com/office/officeart/2005/8/layout/process4"/>
    <dgm:cxn modelId="{545478B7-36A8-524D-BE74-CEB3970E4CFD}" type="presOf" srcId="{6F7FFA64-D238-4E7E-8C67-A4C9CE5B282D}" destId="{4531AB2E-0DC8-9F49-9715-2A07722803A4}" srcOrd="0" destOrd="0" presId="urn:microsoft.com/office/officeart/2005/8/layout/process4"/>
    <dgm:cxn modelId="{64D642E2-1200-A04D-9B3C-115B4C5CAB06}" type="presOf" srcId="{EE482BE4-FF28-4621-BE6C-BCF35A79FF3B}" destId="{3E14DAB1-68DB-C14B-9742-4CBF180C5C90}" srcOrd="0" destOrd="0" presId="urn:microsoft.com/office/officeart/2005/8/layout/process4"/>
    <dgm:cxn modelId="{3B8187FF-A5DE-DD49-9E0B-A7C4219BB6CD}" type="presOf" srcId="{9408C9C8-3D57-49D7-8930-BD4CB3F0D226}" destId="{CA21AC35-8E37-6343-9655-CE3A85277094}" srcOrd="0" destOrd="0" presId="urn:microsoft.com/office/officeart/2005/8/layout/process4"/>
    <dgm:cxn modelId="{58487018-3461-E14B-86EF-CC201BFAFDD8}" type="presParOf" srcId="{F77BC34E-2120-BF4A-8957-2763853F16E2}" destId="{94CC6341-4258-C343-A227-62F2DF1F90F5}" srcOrd="0" destOrd="0" presId="urn:microsoft.com/office/officeart/2005/8/layout/process4"/>
    <dgm:cxn modelId="{CDCC4E11-2C23-E342-A27F-A2F7651E84F5}" type="presParOf" srcId="{94CC6341-4258-C343-A227-62F2DF1F90F5}" destId="{CA21AC35-8E37-6343-9655-CE3A85277094}" srcOrd="0" destOrd="0" presId="urn:microsoft.com/office/officeart/2005/8/layout/process4"/>
    <dgm:cxn modelId="{69B74306-01F0-DF44-92C7-A9176BE3866A}" type="presParOf" srcId="{94CC6341-4258-C343-A227-62F2DF1F90F5}" destId="{62FF1AE3-DF1C-7743-8EE1-0784AA82CAA8}" srcOrd="1" destOrd="0" presId="urn:microsoft.com/office/officeart/2005/8/layout/process4"/>
    <dgm:cxn modelId="{4CFECB6D-1B06-DE4A-8F10-925B9E864C23}" type="presParOf" srcId="{94CC6341-4258-C343-A227-62F2DF1F90F5}" destId="{952B217C-2DEC-D748-8E2A-9EBEC0E2DAB2}" srcOrd="2" destOrd="0" presId="urn:microsoft.com/office/officeart/2005/8/layout/process4"/>
    <dgm:cxn modelId="{1089847E-B121-0749-B937-49D2D2DE4CED}" type="presParOf" srcId="{952B217C-2DEC-D748-8E2A-9EBEC0E2DAB2}" destId="{1BF04C56-2977-7E45-A82C-353E3BAF1A11}" srcOrd="0" destOrd="0" presId="urn:microsoft.com/office/officeart/2005/8/layout/process4"/>
    <dgm:cxn modelId="{31CC55CB-F343-DD4B-99B3-A6EE2D2A8036}" type="presParOf" srcId="{952B217C-2DEC-D748-8E2A-9EBEC0E2DAB2}" destId="{4531AB2E-0DC8-9F49-9715-2A07722803A4}" srcOrd="1" destOrd="0" presId="urn:microsoft.com/office/officeart/2005/8/layout/process4"/>
    <dgm:cxn modelId="{220EA667-1236-4A43-875A-B7387647BB9B}" type="presParOf" srcId="{F77BC34E-2120-BF4A-8957-2763853F16E2}" destId="{49C2CDF0-13A2-D44A-A38A-33BF356CF7BA}" srcOrd="1" destOrd="0" presId="urn:microsoft.com/office/officeart/2005/8/layout/process4"/>
    <dgm:cxn modelId="{AD115D0B-D967-1149-AF7A-4437706F9C2E}" type="presParOf" srcId="{F77BC34E-2120-BF4A-8957-2763853F16E2}" destId="{DC1ED43B-4F6D-3E4E-8918-5E9EE476A693}" srcOrd="2" destOrd="0" presId="urn:microsoft.com/office/officeart/2005/8/layout/process4"/>
    <dgm:cxn modelId="{7EE5C02F-4FB1-5743-BB1E-55AB0F384BAF}" type="presParOf" srcId="{DC1ED43B-4F6D-3E4E-8918-5E9EE476A693}" destId="{46C6B91E-8523-A74E-B37A-B3AAAD9C47E7}" srcOrd="0" destOrd="0" presId="urn:microsoft.com/office/officeart/2005/8/layout/process4"/>
    <dgm:cxn modelId="{E10C7067-C2A5-6349-BA0F-6A13F13FBA64}" type="presParOf" srcId="{F77BC34E-2120-BF4A-8957-2763853F16E2}" destId="{52798B60-FFC7-564A-A09E-074CAF7AE8E4}" srcOrd="3" destOrd="0" presId="urn:microsoft.com/office/officeart/2005/8/layout/process4"/>
    <dgm:cxn modelId="{44718C6D-907F-274F-B6E6-EA45203A7C6B}" type="presParOf" srcId="{F77BC34E-2120-BF4A-8957-2763853F16E2}" destId="{56F32A3C-BDFE-B248-B7C8-B60CAEDE641D}" srcOrd="4" destOrd="0" presId="urn:microsoft.com/office/officeart/2005/8/layout/process4"/>
    <dgm:cxn modelId="{8EEAB1B1-FB61-FB44-B7A5-AF0B216BAAC7}" type="presParOf" srcId="{56F32A3C-BDFE-B248-B7C8-B60CAEDE641D}" destId="{3E14DAB1-68DB-C14B-9742-4CBF180C5C90}"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1984FC0-2E23-4883-8AD0-26A685DAB407}"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15F4FD9C-FFD4-4C39-A541-AB3AC03F857D}">
      <dgm:prSet/>
      <dgm:spPr/>
      <dgm:t>
        <a:bodyPr/>
        <a:lstStyle/>
        <a:p>
          <a:pPr>
            <a:lnSpc>
              <a:spcPct val="100000"/>
            </a:lnSpc>
          </a:pPr>
          <a:r>
            <a:rPr lang="en-CA" dirty="0"/>
            <a:t>With all our data, we found that </a:t>
          </a:r>
          <a:r>
            <a:rPr lang="en-CA" i="0" dirty="0"/>
            <a:t>the </a:t>
          </a:r>
          <a:r>
            <a:rPr lang="en-CA" b="1" i="0" dirty="0"/>
            <a:t>difference between none and some </a:t>
          </a:r>
          <a:r>
            <a:rPr lang="en-CA" i="0" dirty="0"/>
            <a:t>education creates a </a:t>
          </a:r>
          <a:r>
            <a:rPr lang="en-CA" b="1" i="0" dirty="0"/>
            <a:t>BIG</a:t>
          </a:r>
          <a:r>
            <a:rPr lang="en-CA" i="0" dirty="0"/>
            <a:t> </a:t>
          </a:r>
          <a:r>
            <a:rPr lang="en-CA" b="1" i="0" dirty="0"/>
            <a:t>difference</a:t>
          </a:r>
          <a:r>
            <a:rPr lang="en-CA" i="0" dirty="0"/>
            <a:t> in financial responsibility.</a:t>
          </a:r>
          <a:endParaRPr lang="en-US" dirty="0"/>
        </a:p>
      </dgm:t>
    </dgm:pt>
    <dgm:pt modelId="{856E635A-035D-49A6-93CE-706949B7E30D}" type="parTrans" cxnId="{54FDEB64-A0E7-45E8-9B00-3F3B9F6579CD}">
      <dgm:prSet/>
      <dgm:spPr/>
      <dgm:t>
        <a:bodyPr/>
        <a:lstStyle/>
        <a:p>
          <a:endParaRPr lang="en-US"/>
        </a:p>
      </dgm:t>
    </dgm:pt>
    <dgm:pt modelId="{B22E0BE6-4810-47B2-8B65-E0BE37BAA6A6}" type="sibTrans" cxnId="{54FDEB64-A0E7-45E8-9B00-3F3B9F6579CD}">
      <dgm:prSet/>
      <dgm:spPr/>
      <dgm:t>
        <a:bodyPr/>
        <a:lstStyle/>
        <a:p>
          <a:endParaRPr lang="en-US"/>
        </a:p>
      </dgm:t>
    </dgm:pt>
    <dgm:pt modelId="{54839AC3-5BB7-4EAA-A427-4B3ADB0EA3E8}">
      <dgm:prSet/>
      <dgm:spPr/>
      <dgm:t>
        <a:bodyPr/>
        <a:lstStyle/>
        <a:p>
          <a:pPr>
            <a:lnSpc>
              <a:spcPct val="100000"/>
            </a:lnSpc>
          </a:pPr>
          <a:r>
            <a:rPr lang="en-CA" dirty="0"/>
            <a:t>Implementing financial literacy classes in </a:t>
          </a:r>
          <a:r>
            <a:rPr lang="en-CA" b="1" dirty="0"/>
            <a:t>high schools </a:t>
          </a:r>
          <a:r>
            <a:rPr lang="en-CA" dirty="0"/>
            <a:t>as part of the </a:t>
          </a:r>
          <a:r>
            <a:rPr lang="en-CA" b="1" dirty="0"/>
            <a:t>regular curriculum</a:t>
          </a:r>
          <a:r>
            <a:rPr lang="en-CA" dirty="0"/>
            <a:t> can play a </a:t>
          </a:r>
          <a:r>
            <a:rPr lang="en-CA" b="1" dirty="0"/>
            <a:t>transformative</a:t>
          </a:r>
          <a:r>
            <a:rPr lang="en-CA" dirty="0"/>
            <a:t> role in equipping the younger generation </a:t>
          </a:r>
          <a:r>
            <a:rPr lang="en-CA" b="0" dirty="0"/>
            <a:t>with</a:t>
          </a:r>
          <a:r>
            <a:rPr lang="en-CA" b="1" dirty="0"/>
            <a:t> essential skills </a:t>
          </a:r>
          <a:r>
            <a:rPr lang="en-CA" dirty="0"/>
            <a:t>to fight </a:t>
          </a:r>
          <a:r>
            <a:rPr lang="en-CA" b="1" dirty="0"/>
            <a:t>financial insecurity</a:t>
          </a:r>
          <a:r>
            <a:rPr lang="en-CA" dirty="0"/>
            <a:t>.</a:t>
          </a:r>
          <a:endParaRPr lang="en-US" dirty="0"/>
        </a:p>
      </dgm:t>
    </dgm:pt>
    <dgm:pt modelId="{071DBCEF-A1DC-4828-BCEB-68F8AC011118}" type="parTrans" cxnId="{BC8DD1F3-8584-43FF-A6ED-9ABEC0260193}">
      <dgm:prSet/>
      <dgm:spPr/>
      <dgm:t>
        <a:bodyPr/>
        <a:lstStyle/>
        <a:p>
          <a:endParaRPr lang="en-US"/>
        </a:p>
      </dgm:t>
    </dgm:pt>
    <dgm:pt modelId="{71F20F13-2418-4578-9A32-8CB1FF45425A}" type="sibTrans" cxnId="{BC8DD1F3-8584-43FF-A6ED-9ABEC0260193}">
      <dgm:prSet/>
      <dgm:spPr/>
      <dgm:t>
        <a:bodyPr/>
        <a:lstStyle/>
        <a:p>
          <a:endParaRPr lang="en-US"/>
        </a:p>
      </dgm:t>
    </dgm:pt>
    <dgm:pt modelId="{E7D0A0A5-C0B5-4016-AAF7-C5F8B8259561}">
      <dgm:prSet/>
      <dgm:spPr/>
      <dgm:t>
        <a:bodyPr/>
        <a:lstStyle/>
        <a:p>
          <a:pPr>
            <a:lnSpc>
              <a:spcPct val="100000"/>
            </a:lnSpc>
          </a:pPr>
          <a:r>
            <a:rPr lang="en-CA" dirty="0"/>
            <a:t>Studies show that individuals with some financial education are more likely to </a:t>
          </a:r>
          <a:r>
            <a:rPr lang="en-CA" b="1" dirty="0"/>
            <a:t>save</a:t>
          </a:r>
          <a:r>
            <a:rPr lang="en-CA" dirty="0"/>
            <a:t> and make </a:t>
          </a:r>
          <a:r>
            <a:rPr lang="en-CA" b="1" dirty="0"/>
            <a:t>smart financial decisions </a:t>
          </a:r>
          <a:r>
            <a:rPr lang="en-CA" dirty="0"/>
            <a:t>because it encourages </a:t>
          </a:r>
          <a:r>
            <a:rPr lang="en-CA" b="1" dirty="0"/>
            <a:t>disciplined</a:t>
          </a:r>
          <a:r>
            <a:rPr lang="en-CA" dirty="0"/>
            <a:t> </a:t>
          </a:r>
          <a:r>
            <a:rPr lang="en-CA" b="1" dirty="0"/>
            <a:t>budgeting</a:t>
          </a:r>
          <a:r>
            <a:rPr lang="en-CA" dirty="0"/>
            <a:t> and builds an understanding of the benefits of investing.</a:t>
          </a:r>
          <a:endParaRPr lang="en-US" dirty="0"/>
        </a:p>
      </dgm:t>
    </dgm:pt>
    <dgm:pt modelId="{89183662-4A54-430B-88D8-C59BAD136117}" type="parTrans" cxnId="{F6AACA6F-D0E4-46D2-AD33-DBD66E63B914}">
      <dgm:prSet/>
      <dgm:spPr/>
      <dgm:t>
        <a:bodyPr/>
        <a:lstStyle/>
        <a:p>
          <a:endParaRPr lang="en-US"/>
        </a:p>
      </dgm:t>
    </dgm:pt>
    <dgm:pt modelId="{951F2891-B6BA-4094-BE54-2D6086F91AD7}" type="sibTrans" cxnId="{F6AACA6F-D0E4-46D2-AD33-DBD66E63B914}">
      <dgm:prSet/>
      <dgm:spPr/>
      <dgm:t>
        <a:bodyPr/>
        <a:lstStyle/>
        <a:p>
          <a:endParaRPr lang="en-US"/>
        </a:p>
      </dgm:t>
    </dgm:pt>
    <dgm:pt modelId="{2FB8256E-2259-4474-8ECB-BAAEFF305FCF}" type="pres">
      <dgm:prSet presAssocID="{11984FC0-2E23-4883-8AD0-26A685DAB407}" presName="root" presStyleCnt="0">
        <dgm:presLayoutVars>
          <dgm:dir/>
          <dgm:resizeHandles val="exact"/>
        </dgm:presLayoutVars>
      </dgm:prSet>
      <dgm:spPr/>
    </dgm:pt>
    <dgm:pt modelId="{0798CEE7-BD16-443E-8D68-FF8DBC480D66}" type="pres">
      <dgm:prSet presAssocID="{15F4FD9C-FFD4-4C39-A541-AB3AC03F857D}" presName="compNode" presStyleCnt="0"/>
      <dgm:spPr/>
    </dgm:pt>
    <dgm:pt modelId="{A1CA4212-6FD7-4CFB-8EB2-5871A68C24B2}" type="pres">
      <dgm:prSet presAssocID="{15F4FD9C-FFD4-4C39-A541-AB3AC03F857D}" presName="bgRect" presStyleLbl="bgShp" presStyleIdx="0" presStyleCnt="3"/>
      <dgm:spPr/>
    </dgm:pt>
    <dgm:pt modelId="{3BBD26C8-C79B-445B-BC1C-C26633B9646C}" type="pres">
      <dgm:prSet presAssocID="{15F4FD9C-FFD4-4C39-A541-AB3AC03F857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AD566482-24AB-43DE-A477-8A63F3381D8D}" type="pres">
      <dgm:prSet presAssocID="{15F4FD9C-FFD4-4C39-A541-AB3AC03F857D}" presName="spaceRect" presStyleCnt="0"/>
      <dgm:spPr/>
    </dgm:pt>
    <dgm:pt modelId="{382C929D-6FEF-4DD9-9169-85C3E594F563}" type="pres">
      <dgm:prSet presAssocID="{15F4FD9C-FFD4-4C39-A541-AB3AC03F857D}" presName="parTx" presStyleLbl="revTx" presStyleIdx="0" presStyleCnt="3">
        <dgm:presLayoutVars>
          <dgm:chMax val="0"/>
          <dgm:chPref val="0"/>
        </dgm:presLayoutVars>
      </dgm:prSet>
      <dgm:spPr/>
    </dgm:pt>
    <dgm:pt modelId="{8C0CFC25-A725-4F05-B6ED-3D7DC9C1BBB7}" type="pres">
      <dgm:prSet presAssocID="{B22E0BE6-4810-47B2-8B65-E0BE37BAA6A6}" presName="sibTrans" presStyleCnt="0"/>
      <dgm:spPr/>
    </dgm:pt>
    <dgm:pt modelId="{CAAF6786-C7B0-4A4B-92BF-27E5752F3BD4}" type="pres">
      <dgm:prSet presAssocID="{54839AC3-5BB7-4EAA-A427-4B3ADB0EA3E8}" presName="compNode" presStyleCnt="0"/>
      <dgm:spPr/>
    </dgm:pt>
    <dgm:pt modelId="{7149B4C2-318B-41A7-B65F-0926742F7437}" type="pres">
      <dgm:prSet presAssocID="{54839AC3-5BB7-4EAA-A427-4B3ADB0EA3E8}" presName="bgRect" presStyleLbl="bgShp" presStyleIdx="1" presStyleCnt="3"/>
      <dgm:spPr/>
    </dgm:pt>
    <dgm:pt modelId="{55698F1B-CDE9-4436-9EFC-49EEB646F9B8}" type="pres">
      <dgm:prSet presAssocID="{54839AC3-5BB7-4EAA-A427-4B3ADB0EA3E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a:ext>
      </dgm:extLst>
    </dgm:pt>
    <dgm:pt modelId="{E73575DA-2C4A-4214-AE9A-8E7CC57CF7DF}" type="pres">
      <dgm:prSet presAssocID="{54839AC3-5BB7-4EAA-A427-4B3ADB0EA3E8}" presName="spaceRect" presStyleCnt="0"/>
      <dgm:spPr/>
    </dgm:pt>
    <dgm:pt modelId="{89664134-D6D7-4557-B9D5-4D2A5AFB4716}" type="pres">
      <dgm:prSet presAssocID="{54839AC3-5BB7-4EAA-A427-4B3ADB0EA3E8}" presName="parTx" presStyleLbl="revTx" presStyleIdx="1" presStyleCnt="3">
        <dgm:presLayoutVars>
          <dgm:chMax val="0"/>
          <dgm:chPref val="0"/>
        </dgm:presLayoutVars>
      </dgm:prSet>
      <dgm:spPr/>
    </dgm:pt>
    <dgm:pt modelId="{2952B11D-CF51-473B-B698-667AD4AF8257}" type="pres">
      <dgm:prSet presAssocID="{71F20F13-2418-4578-9A32-8CB1FF45425A}" presName="sibTrans" presStyleCnt="0"/>
      <dgm:spPr/>
    </dgm:pt>
    <dgm:pt modelId="{C46D14A3-5CA8-4588-A9D2-DA92E59C7E61}" type="pres">
      <dgm:prSet presAssocID="{E7D0A0A5-C0B5-4016-AAF7-C5F8B8259561}" presName="compNode" presStyleCnt="0"/>
      <dgm:spPr/>
    </dgm:pt>
    <dgm:pt modelId="{328DD00A-10DA-42A7-9BA1-10E8961F54E4}" type="pres">
      <dgm:prSet presAssocID="{E7D0A0A5-C0B5-4016-AAF7-C5F8B8259561}" presName="bgRect" presStyleLbl="bgShp" presStyleIdx="2" presStyleCnt="3"/>
      <dgm:spPr/>
    </dgm:pt>
    <dgm:pt modelId="{9955E9BC-BF36-4FB5-9DAF-1A2F83A1B53A}" type="pres">
      <dgm:prSet presAssocID="{E7D0A0A5-C0B5-4016-AAF7-C5F8B825956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ollar"/>
        </a:ext>
      </dgm:extLst>
    </dgm:pt>
    <dgm:pt modelId="{D6358B52-09CE-441D-AF19-18A7FF3FFDA0}" type="pres">
      <dgm:prSet presAssocID="{E7D0A0A5-C0B5-4016-AAF7-C5F8B8259561}" presName="spaceRect" presStyleCnt="0"/>
      <dgm:spPr/>
    </dgm:pt>
    <dgm:pt modelId="{5219874A-0A85-4465-A7A4-5AD9836AAF6F}" type="pres">
      <dgm:prSet presAssocID="{E7D0A0A5-C0B5-4016-AAF7-C5F8B8259561}" presName="parTx" presStyleLbl="revTx" presStyleIdx="2" presStyleCnt="3">
        <dgm:presLayoutVars>
          <dgm:chMax val="0"/>
          <dgm:chPref val="0"/>
        </dgm:presLayoutVars>
      </dgm:prSet>
      <dgm:spPr/>
    </dgm:pt>
  </dgm:ptLst>
  <dgm:cxnLst>
    <dgm:cxn modelId="{218FCE0D-8917-4795-A088-8A0639E0B57A}" type="presOf" srcId="{15F4FD9C-FFD4-4C39-A541-AB3AC03F857D}" destId="{382C929D-6FEF-4DD9-9169-85C3E594F563}" srcOrd="0" destOrd="0" presId="urn:microsoft.com/office/officeart/2018/2/layout/IconVerticalSolidList"/>
    <dgm:cxn modelId="{AA7D6B5C-58EE-484B-96B8-445348269CAB}" type="presOf" srcId="{54839AC3-5BB7-4EAA-A427-4B3ADB0EA3E8}" destId="{89664134-D6D7-4557-B9D5-4D2A5AFB4716}" srcOrd="0" destOrd="0" presId="urn:microsoft.com/office/officeart/2018/2/layout/IconVerticalSolidList"/>
    <dgm:cxn modelId="{54FDEB64-A0E7-45E8-9B00-3F3B9F6579CD}" srcId="{11984FC0-2E23-4883-8AD0-26A685DAB407}" destId="{15F4FD9C-FFD4-4C39-A541-AB3AC03F857D}" srcOrd="0" destOrd="0" parTransId="{856E635A-035D-49A6-93CE-706949B7E30D}" sibTransId="{B22E0BE6-4810-47B2-8B65-E0BE37BAA6A6}"/>
    <dgm:cxn modelId="{F6AACA6F-D0E4-46D2-AD33-DBD66E63B914}" srcId="{11984FC0-2E23-4883-8AD0-26A685DAB407}" destId="{E7D0A0A5-C0B5-4016-AAF7-C5F8B8259561}" srcOrd="2" destOrd="0" parTransId="{89183662-4A54-430B-88D8-C59BAD136117}" sibTransId="{951F2891-B6BA-4094-BE54-2D6086F91AD7}"/>
    <dgm:cxn modelId="{2C22B5A8-F1BD-410C-9CCF-9C8BE507E7F3}" type="presOf" srcId="{11984FC0-2E23-4883-8AD0-26A685DAB407}" destId="{2FB8256E-2259-4474-8ECB-BAAEFF305FCF}" srcOrd="0" destOrd="0" presId="urn:microsoft.com/office/officeart/2018/2/layout/IconVerticalSolidList"/>
    <dgm:cxn modelId="{6CAE36E0-8F46-496E-96D7-799D9B9D94B8}" type="presOf" srcId="{E7D0A0A5-C0B5-4016-AAF7-C5F8B8259561}" destId="{5219874A-0A85-4465-A7A4-5AD9836AAF6F}" srcOrd="0" destOrd="0" presId="urn:microsoft.com/office/officeart/2018/2/layout/IconVerticalSolidList"/>
    <dgm:cxn modelId="{BC8DD1F3-8584-43FF-A6ED-9ABEC0260193}" srcId="{11984FC0-2E23-4883-8AD0-26A685DAB407}" destId="{54839AC3-5BB7-4EAA-A427-4B3ADB0EA3E8}" srcOrd="1" destOrd="0" parTransId="{071DBCEF-A1DC-4828-BCEB-68F8AC011118}" sibTransId="{71F20F13-2418-4578-9A32-8CB1FF45425A}"/>
    <dgm:cxn modelId="{1C6B8264-C092-468A-B1F0-40E778761DF0}" type="presParOf" srcId="{2FB8256E-2259-4474-8ECB-BAAEFF305FCF}" destId="{0798CEE7-BD16-443E-8D68-FF8DBC480D66}" srcOrd="0" destOrd="0" presId="urn:microsoft.com/office/officeart/2018/2/layout/IconVerticalSolidList"/>
    <dgm:cxn modelId="{242836BE-8416-4C51-8718-140DAA75F96B}" type="presParOf" srcId="{0798CEE7-BD16-443E-8D68-FF8DBC480D66}" destId="{A1CA4212-6FD7-4CFB-8EB2-5871A68C24B2}" srcOrd="0" destOrd="0" presId="urn:microsoft.com/office/officeart/2018/2/layout/IconVerticalSolidList"/>
    <dgm:cxn modelId="{F697F675-38E1-4CD1-827A-E2D27D8ABCC4}" type="presParOf" srcId="{0798CEE7-BD16-443E-8D68-FF8DBC480D66}" destId="{3BBD26C8-C79B-445B-BC1C-C26633B9646C}" srcOrd="1" destOrd="0" presId="urn:microsoft.com/office/officeart/2018/2/layout/IconVerticalSolidList"/>
    <dgm:cxn modelId="{0EDDE210-E746-4F77-90E0-10F4B6510A22}" type="presParOf" srcId="{0798CEE7-BD16-443E-8D68-FF8DBC480D66}" destId="{AD566482-24AB-43DE-A477-8A63F3381D8D}" srcOrd="2" destOrd="0" presId="urn:microsoft.com/office/officeart/2018/2/layout/IconVerticalSolidList"/>
    <dgm:cxn modelId="{0F764D49-26F3-4BA6-9EA6-89D445B853DE}" type="presParOf" srcId="{0798CEE7-BD16-443E-8D68-FF8DBC480D66}" destId="{382C929D-6FEF-4DD9-9169-85C3E594F563}" srcOrd="3" destOrd="0" presId="urn:microsoft.com/office/officeart/2018/2/layout/IconVerticalSolidList"/>
    <dgm:cxn modelId="{E0C70D96-49F7-46CA-BE2E-DEDA6356454E}" type="presParOf" srcId="{2FB8256E-2259-4474-8ECB-BAAEFF305FCF}" destId="{8C0CFC25-A725-4F05-B6ED-3D7DC9C1BBB7}" srcOrd="1" destOrd="0" presId="urn:microsoft.com/office/officeart/2018/2/layout/IconVerticalSolidList"/>
    <dgm:cxn modelId="{6B69772B-2A2D-437A-8B08-35135BE54F00}" type="presParOf" srcId="{2FB8256E-2259-4474-8ECB-BAAEFF305FCF}" destId="{CAAF6786-C7B0-4A4B-92BF-27E5752F3BD4}" srcOrd="2" destOrd="0" presId="urn:microsoft.com/office/officeart/2018/2/layout/IconVerticalSolidList"/>
    <dgm:cxn modelId="{7C42FC1A-9F09-470F-BF34-EA5F1303DBB1}" type="presParOf" srcId="{CAAF6786-C7B0-4A4B-92BF-27E5752F3BD4}" destId="{7149B4C2-318B-41A7-B65F-0926742F7437}" srcOrd="0" destOrd="0" presId="urn:microsoft.com/office/officeart/2018/2/layout/IconVerticalSolidList"/>
    <dgm:cxn modelId="{C7F6B712-F902-4C98-8043-CF31B33BF516}" type="presParOf" srcId="{CAAF6786-C7B0-4A4B-92BF-27E5752F3BD4}" destId="{55698F1B-CDE9-4436-9EFC-49EEB646F9B8}" srcOrd="1" destOrd="0" presId="urn:microsoft.com/office/officeart/2018/2/layout/IconVerticalSolidList"/>
    <dgm:cxn modelId="{6E2201D0-5C32-42D9-B801-D92D8A752E98}" type="presParOf" srcId="{CAAF6786-C7B0-4A4B-92BF-27E5752F3BD4}" destId="{E73575DA-2C4A-4214-AE9A-8E7CC57CF7DF}" srcOrd="2" destOrd="0" presId="urn:microsoft.com/office/officeart/2018/2/layout/IconVerticalSolidList"/>
    <dgm:cxn modelId="{A64594A0-A284-4159-AC2E-EA30AEBAF723}" type="presParOf" srcId="{CAAF6786-C7B0-4A4B-92BF-27E5752F3BD4}" destId="{89664134-D6D7-4557-B9D5-4D2A5AFB4716}" srcOrd="3" destOrd="0" presId="urn:microsoft.com/office/officeart/2018/2/layout/IconVerticalSolidList"/>
    <dgm:cxn modelId="{53C101DD-43D8-49C3-85D9-3FB4F0AA7BFB}" type="presParOf" srcId="{2FB8256E-2259-4474-8ECB-BAAEFF305FCF}" destId="{2952B11D-CF51-473B-B698-667AD4AF8257}" srcOrd="3" destOrd="0" presId="urn:microsoft.com/office/officeart/2018/2/layout/IconVerticalSolidList"/>
    <dgm:cxn modelId="{52757B1E-9BE1-4D6A-A79C-E24F421CC202}" type="presParOf" srcId="{2FB8256E-2259-4474-8ECB-BAAEFF305FCF}" destId="{C46D14A3-5CA8-4588-A9D2-DA92E59C7E61}" srcOrd="4" destOrd="0" presId="urn:microsoft.com/office/officeart/2018/2/layout/IconVerticalSolidList"/>
    <dgm:cxn modelId="{42F86A5E-AD89-4B4B-8A23-322151EA9811}" type="presParOf" srcId="{C46D14A3-5CA8-4588-A9D2-DA92E59C7E61}" destId="{328DD00A-10DA-42A7-9BA1-10E8961F54E4}" srcOrd="0" destOrd="0" presId="urn:microsoft.com/office/officeart/2018/2/layout/IconVerticalSolidList"/>
    <dgm:cxn modelId="{5AF45AE7-D01D-403F-80D8-E4ADBA6E425B}" type="presParOf" srcId="{C46D14A3-5CA8-4588-A9D2-DA92E59C7E61}" destId="{9955E9BC-BF36-4FB5-9DAF-1A2F83A1B53A}" srcOrd="1" destOrd="0" presId="urn:microsoft.com/office/officeart/2018/2/layout/IconVerticalSolidList"/>
    <dgm:cxn modelId="{23ECEDBB-9458-4C10-BFCB-30EB3663C44B}" type="presParOf" srcId="{C46D14A3-5CA8-4588-A9D2-DA92E59C7E61}" destId="{D6358B52-09CE-441D-AF19-18A7FF3FFDA0}" srcOrd="2" destOrd="0" presId="urn:microsoft.com/office/officeart/2018/2/layout/IconVerticalSolidList"/>
    <dgm:cxn modelId="{F927F26C-CBF1-40BF-8108-581DE1F1B83E}" type="presParOf" srcId="{C46D14A3-5CA8-4588-A9D2-DA92E59C7E61}" destId="{5219874A-0A85-4465-A7A4-5AD9836AAF6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FF1AE3-DF1C-7743-8EE1-0784AA82CAA8}">
      <dsp:nvSpPr>
        <dsp:cNvPr id="0" name=""/>
        <dsp:cNvSpPr/>
      </dsp:nvSpPr>
      <dsp:spPr>
        <a:xfrm>
          <a:off x="0" y="3156146"/>
          <a:ext cx="10927829" cy="1035917"/>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Although </a:t>
          </a:r>
          <a:r>
            <a:rPr lang="en-US" sz="1300" b="1" kern="1200" dirty="0"/>
            <a:t>most participants do not follow a budget </a:t>
          </a:r>
          <a:r>
            <a:rPr lang="en-US" sz="1300" kern="1200" dirty="0"/>
            <a:t>(53%), most of them rate themselves as </a:t>
          </a:r>
          <a:r>
            <a:rPr lang="en-US" sz="1300" b="1" kern="1200" dirty="0"/>
            <a:t>moderately</a:t>
          </a:r>
          <a:r>
            <a:rPr lang="en-US" sz="1300" kern="1200" dirty="0"/>
            <a:t> to </a:t>
          </a:r>
          <a:r>
            <a:rPr lang="en-US" sz="1300" b="1" kern="1200" dirty="0"/>
            <a:t>highly</a:t>
          </a:r>
          <a:r>
            <a:rPr lang="en-US" sz="1300" kern="1200" dirty="0"/>
            <a:t> financially responsible (7 as the average).  </a:t>
          </a:r>
        </a:p>
      </dsp:txBody>
      <dsp:txXfrm>
        <a:off x="0" y="3156146"/>
        <a:ext cx="10927829" cy="559395"/>
      </dsp:txXfrm>
    </dsp:sp>
    <dsp:sp modelId="{1BF04C56-2977-7E45-A82C-353E3BAF1A11}">
      <dsp:nvSpPr>
        <dsp:cNvPr id="0" name=""/>
        <dsp:cNvSpPr/>
      </dsp:nvSpPr>
      <dsp:spPr>
        <a:xfrm>
          <a:off x="0" y="3694823"/>
          <a:ext cx="5463914" cy="476522"/>
        </a:xfrm>
        <a:prstGeom prst="rect">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9050" rIns="106680" bIns="19050" numCol="1" spcCol="1270" anchor="ctr" anchorCtr="0">
          <a:noAutofit/>
        </a:bodyPr>
        <a:lstStyle/>
        <a:p>
          <a:pPr marL="0" lvl="0" indent="0" algn="ctr" defTabSz="666750">
            <a:lnSpc>
              <a:spcPct val="90000"/>
            </a:lnSpc>
            <a:spcBef>
              <a:spcPct val="0"/>
            </a:spcBef>
            <a:spcAft>
              <a:spcPct val="35000"/>
            </a:spcAft>
            <a:buNone/>
          </a:pPr>
          <a:r>
            <a:rPr lang="en-US" sz="1500" kern="1200" dirty="0"/>
            <a:t>This indicates a </a:t>
          </a:r>
          <a:r>
            <a:rPr lang="en-US" sz="1500" b="1" kern="1200" dirty="0"/>
            <a:t>bipolarity</a:t>
          </a:r>
          <a:r>
            <a:rPr lang="en-US" sz="1500" kern="1200" dirty="0"/>
            <a:t> in the youth’s way of thinking.</a:t>
          </a:r>
        </a:p>
      </dsp:txBody>
      <dsp:txXfrm>
        <a:off x="0" y="3694823"/>
        <a:ext cx="5463914" cy="476522"/>
      </dsp:txXfrm>
    </dsp:sp>
    <dsp:sp modelId="{4531AB2E-0DC8-9F49-9715-2A07722803A4}">
      <dsp:nvSpPr>
        <dsp:cNvPr id="0" name=""/>
        <dsp:cNvSpPr/>
      </dsp:nvSpPr>
      <dsp:spPr>
        <a:xfrm>
          <a:off x="5463914" y="3694823"/>
          <a:ext cx="5463914" cy="476522"/>
        </a:xfrm>
        <a:prstGeom prst="rect">
          <a:avLst/>
        </a:prstGeom>
        <a:solidFill>
          <a:schemeClr val="accent2">
            <a:tint val="40000"/>
            <a:alpha val="90000"/>
            <a:hueOff val="6734724"/>
            <a:satOff val="-62232"/>
            <a:lumOff val="-7015"/>
            <a:alphaOff val="0"/>
          </a:schemeClr>
        </a:solidFill>
        <a:ln w="19050" cap="flat" cmpd="sng" algn="ctr">
          <a:solidFill>
            <a:schemeClr val="accent2">
              <a:tint val="40000"/>
              <a:alpha val="90000"/>
              <a:hueOff val="6734724"/>
              <a:satOff val="-62232"/>
              <a:lumOff val="-701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9050" rIns="106680" bIns="19050" numCol="1" spcCol="1270" anchor="ctr" anchorCtr="0">
          <a:noAutofit/>
        </a:bodyPr>
        <a:lstStyle/>
        <a:p>
          <a:pPr marL="0" lvl="0" indent="0" algn="ctr" defTabSz="666750">
            <a:lnSpc>
              <a:spcPct val="90000"/>
            </a:lnSpc>
            <a:spcBef>
              <a:spcPct val="0"/>
            </a:spcBef>
            <a:spcAft>
              <a:spcPct val="35000"/>
            </a:spcAft>
            <a:buNone/>
          </a:pPr>
          <a:r>
            <a:rPr lang="en-US" sz="1500" kern="1200" dirty="0"/>
            <a:t>Being financially responsible might have </a:t>
          </a:r>
          <a:r>
            <a:rPr lang="en-US" sz="1500" b="1" kern="1200" dirty="0"/>
            <a:t>another</a:t>
          </a:r>
          <a:r>
            <a:rPr lang="en-US" sz="1500" kern="1200" dirty="0"/>
            <a:t> </a:t>
          </a:r>
          <a:r>
            <a:rPr lang="en-US" sz="1500" b="1" kern="1200" dirty="0"/>
            <a:t>meaning</a:t>
          </a:r>
          <a:r>
            <a:rPr lang="en-US" sz="1500" kern="1200" dirty="0"/>
            <a:t> for them</a:t>
          </a:r>
        </a:p>
      </dsp:txBody>
      <dsp:txXfrm>
        <a:off x="5463914" y="3694823"/>
        <a:ext cx="5463914" cy="476522"/>
      </dsp:txXfrm>
    </dsp:sp>
    <dsp:sp modelId="{46C6B91E-8523-A74E-B37A-B3AAAD9C47E7}">
      <dsp:nvSpPr>
        <dsp:cNvPr id="0" name=""/>
        <dsp:cNvSpPr/>
      </dsp:nvSpPr>
      <dsp:spPr>
        <a:xfrm rot="10800000">
          <a:off x="0" y="1578443"/>
          <a:ext cx="10927829" cy="1593241"/>
        </a:xfrm>
        <a:prstGeom prst="upArrowCallout">
          <a:avLst/>
        </a:prstGeom>
        <a:solidFill>
          <a:schemeClr val="accent2">
            <a:hueOff val="3221806"/>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t>Participants with </a:t>
          </a:r>
          <a:r>
            <a:rPr lang="en-US" sz="1600" b="1" kern="1200" dirty="0"/>
            <a:t>some education </a:t>
          </a:r>
          <a:r>
            <a:rPr lang="en-US" sz="1600" kern="1200" dirty="0"/>
            <a:t>in finance demonstrate </a:t>
          </a:r>
          <a:r>
            <a:rPr lang="en-US" sz="1600" b="1" kern="1200" dirty="0"/>
            <a:t>higher responsibility </a:t>
          </a:r>
          <a:r>
            <a:rPr lang="en-US" sz="1600" kern="1200" dirty="0"/>
            <a:t>and </a:t>
          </a:r>
          <a:r>
            <a:rPr lang="en-US" sz="1600" b="1" kern="1200" dirty="0"/>
            <a:t>comfort</a:t>
          </a:r>
          <a:r>
            <a:rPr lang="en-US" sz="1600" kern="1200" dirty="0"/>
            <a:t> with finance.</a:t>
          </a:r>
        </a:p>
      </dsp:txBody>
      <dsp:txXfrm rot="10800000">
        <a:off x="0" y="1578443"/>
        <a:ext cx="10927829" cy="1035240"/>
      </dsp:txXfrm>
    </dsp:sp>
    <dsp:sp modelId="{3E14DAB1-68DB-C14B-9742-4CBF180C5C90}">
      <dsp:nvSpPr>
        <dsp:cNvPr id="0" name=""/>
        <dsp:cNvSpPr/>
      </dsp:nvSpPr>
      <dsp:spPr>
        <a:xfrm rot="10800000">
          <a:off x="0" y="741"/>
          <a:ext cx="10927829" cy="1593241"/>
        </a:xfrm>
        <a:prstGeom prst="upArrowCallout">
          <a:avLst/>
        </a:prstGeom>
        <a:solidFill>
          <a:schemeClr val="accent2">
            <a:hueOff val="6443612"/>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CA" sz="1400" b="0" i="0" kern="1200" dirty="0"/>
            <a:t>These responses indicate that while young people have a general awareness of financial principles, there are </a:t>
          </a:r>
          <a:r>
            <a:rPr lang="en-CA" sz="1400" b="1" i="0" kern="1200" dirty="0"/>
            <a:t>notable gaps in planning habits</a:t>
          </a:r>
          <a:r>
            <a:rPr lang="en-CA" sz="1400" b="0" i="0" kern="1200" dirty="0"/>
            <a:t>, </a:t>
          </a:r>
          <a:r>
            <a:rPr lang="en-CA" sz="1400" b="1" i="0" kern="1200" dirty="0"/>
            <a:t>confidence</a:t>
          </a:r>
          <a:r>
            <a:rPr lang="en-CA" sz="1400" b="0" i="0" kern="1200" dirty="0"/>
            <a:t>, and </a:t>
          </a:r>
          <a:r>
            <a:rPr lang="en-CA" sz="1400" b="1" i="0" kern="1200" dirty="0"/>
            <a:t>access to resources</a:t>
          </a:r>
          <a:r>
            <a:rPr lang="en-CA" sz="1400" b="0" i="0" kern="1200" dirty="0"/>
            <a:t>.</a:t>
          </a:r>
          <a:endParaRPr lang="en-US" sz="1400" kern="1200" dirty="0"/>
        </a:p>
      </dsp:txBody>
      <dsp:txXfrm rot="10800000">
        <a:off x="0" y="741"/>
        <a:ext cx="10927829" cy="10352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CA4212-6FD7-4CFB-8EB2-5871A68C24B2}">
      <dsp:nvSpPr>
        <dsp:cNvPr id="0" name=""/>
        <dsp:cNvSpPr/>
      </dsp:nvSpPr>
      <dsp:spPr>
        <a:xfrm>
          <a:off x="0" y="53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BD26C8-C79B-445B-BC1C-C26633B9646C}">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2C929D-6FEF-4DD9-9169-85C3E594F563}">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100000"/>
            </a:lnSpc>
            <a:spcBef>
              <a:spcPct val="0"/>
            </a:spcBef>
            <a:spcAft>
              <a:spcPct val="35000"/>
            </a:spcAft>
            <a:buNone/>
          </a:pPr>
          <a:r>
            <a:rPr lang="en-CA" sz="2000" kern="1200" dirty="0"/>
            <a:t>With all our data, we found that </a:t>
          </a:r>
          <a:r>
            <a:rPr lang="en-CA" sz="2000" i="0" kern="1200" dirty="0"/>
            <a:t>the </a:t>
          </a:r>
          <a:r>
            <a:rPr lang="en-CA" sz="2000" b="1" i="0" kern="1200" dirty="0"/>
            <a:t>difference between none and some </a:t>
          </a:r>
          <a:r>
            <a:rPr lang="en-CA" sz="2000" i="0" kern="1200" dirty="0"/>
            <a:t>education creates a </a:t>
          </a:r>
          <a:r>
            <a:rPr lang="en-CA" sz="2000" b="1" i="0" kern="1200" dirty="0"/>
            <a:t>BIG</a:t>
          </a:r>
          <a:r>
            <a:rPr lang="en-CA" sz="2000" i="0" kern="1200" dirty="0"/>
            <a:t> </a:t>
          </a:r>
          <a:r>
            <a:rPr lang="en-CA" sz="2000" b="1" i="0" kern="1200" dirty="0"/>
            <a:t>difference</a:t>
          </a:r>
          <a:r>
            <a:rPr lang="en-CA" sz="2000" i="0" kern="1200" dirty="0"/>
            <a:t> in financial responsibility.</a:t>
          </a:r>
          <a:endParaRPr lang="en-US" sz="2000" kern="1200" dirty="0"/>
        </a:p>
      </dsp:txBody>
      <dsp:txXfrm>
        <a:off x="1435590" y="531"/>
        <a:ext cx="9080009" cy="1242935"/>
      </dsp:txXfrm>
    </dsp:sp>
    <dsp:sp modelId="{7149B4C2-318B-41A7-B65F-0926742F7437}">
      <dsp:nvSpPr>
        <dsp:cNvPr id="0" name=""/>
        <dsp:cNvSpPr/>
      </dsp:nvSpPr>
      <dsp:spPr>
        <a:xfrm>
          <a:off x="0" y="155420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698F1B-CDE9-4436-9EFC-49EEB646F9B8}">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664134-D6D7-4557-B9D5-4D2A5AFB4716}">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100000"/>
            </a:lnSpc>
            <a:spcBef>
              <a:spcPct val="0"/>
            </a:spcBef>
            <a:spcAft>
              <a:spcPct val="35000"/>
            </a:spcAft>
            <a:buNone/>
          </a:pPr>
          <a:r>
            <a:rPr lang="en-CA" sz="2000" kern="1200" dirty="0"/>
            <a:t>Implementing financial literacy classes in </a:t>
          </a:r>
          <a:r>
            <a:rPr lang="en-CA" sz="2000" b="1" kern="1200" dirty="0"/>
            <a:t>high schools </a:t>
          </a:r>
          <a:r>
            <a:rPr lang="en-CA" sz="2000" kern="1200" dirty="0"/>
            <a:t>as part of the </a:t>
          </a:r>
          <a:r>
            <a:rPr lang="en-CA" sz="2000" b="1" kern="1200" dirty="0"/>
            <a:t>regular curriculum</a:t>
          </a:r>
          <a:r>
            <a:rPr lang="en-CA" sz="2000" kern="1200" dirty="0"/>
            <a:t> can play a </a:t>
          </a:r>
          <a:r>
            <a:rPr lang="en-CA" sz="2000" b="1" kern="1200" dirty="0"/>
            <a:t>transformative</a:t>
          </a:r>
          <a:r>
            <a:rPr lang="en-CA" sz="2000" kern="1200" dirty="0"/>
            <a:t> role in equipping the younger generation </a:t>
          </a:r>
          <a:r>
            <a:rPr lang="en-CA" sz="2000" b="0" kern="1200" dirty="0"/>
            <a:t>with</a:t>
          </a:r>
          <a:r>
            <a:rPr lang="en-CA" sz="2000" b="1" kern="1200" dirty="0"/>
            <a:t> essential skills </a:t>
          </a:r>
          <a:r>
            <a:rPr lang="en-CA" sz="2000" kern="1200" dirty="0"/>
            <a:t>to fight </a:t>
          </a:r>
          <a:r>
            <a:rPr lang="en-CA" sz="2000" b="1" kern="1200" dirty="0"/>
            <a:t>financial insecurity</a:t>
          </a:r>
          <a:r>
            <a:rPr lang="en-CA" sz="2000" kern="1200" dirty="0"/>
            <a:t>.</a:t>
          </a:r>
          <a:endParaRPr lang="en-US" sz="2000" kern="1200" dirty="0"/>
        </a:p>
      </dsp:txBody>
      <dsp:txXfrm>
        <a:off x="1435590" y="1554201"/>
        <a:ext cx="9080009" cy="1242935"/>
      </dsp:txXfrm>
    </dsp:sp>
    <dsp:sp modelId="{328DD00A-10DA-42A7-9BA1-10E8961F54E4}">
      <dsp:nvSpPr>
        <dsp:cNvPr id="0" name=""/>
        <dsp:cNvSpPr/>
      </dsp:nvSpPr>
      <dsp:spPr>
        <a:xfrm>
          <a:off x="0" y="3107870"/>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55E9BC-BF36-4FB5-9DAF-1A2F83A1B53A}">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19874A-0A85-4465-A7A4-5AD9836AAF6F}">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100000"/>
            </a:lnSpc>
            <a:spcBef>
              <a:spcPct val="0"/>
            </a:spcBef>
            <a:spcAft>
              <a:spcPct val="35000"/>
            </a:spcAft>
            <a:buNone/>
          </a:pPr>
          <a:r>
            <a:rPr lang="en-CA" sz="2000" kern="1200" dirty="0"/>
            <a:t>Studies show that individuals with some financial education are more likely to </a:t>
          </a:r>
          <a:r>
            <a:rPr lang="en-CA" sz="2000" b="1" kern="1200" dirty="0"/>
            <a:t>save</a:t>
          </a:r>
          <a:r>
            <a:rPr lang="en-CA" sz="2000" kern="1200" dirty="0"/>
            <a:t> and make </a:t>
          </a:r>
          <a:r>
            <a:rPr lang="en-CA" sz="2000" b="1" kern="1200" dirty="0"/>
            <a:t>smart financial decisions </a:t>
          </a:r>
          <a:r>
            <a:rPr lang="en-CA" sz="2000" kern="1200" dirty="0"/>
            <a:t>because it encourages </a:t>
          </a:r>
          <a:r>
            <a:rPr lang="en-CA" sz="2000" b="1" kern="1200" dirty="0"/>
            <a:t>disciplined</a:t>
          </a:r>
          <a:r>
            <a:rPr lang="en-CA" sz="2000" kern="1200" dirty="0"/>
            <a:t> </a:t>
          </a:r>
          <a:r>
            <a:rPr lang="en-CA" sz="2000" b="1" kern="1200" dirty="0"/>
            <a:t>budgeting</a:t>
          </a:r>
          <a:r>
            <a:rPr lang="en-CA" sz="2000" kern="1200" dirty="0"/>
            <a:t> and builds an understanding of the benefits of investing.</a:t>
          </a:r>
          <a:endParaRPr lang="en-US" sz="2000" kern="1200" dirty="0"/>
        </a:p>
      </dsp:txBody>
      <dsp:txXfrm>
        <a:off x="1435590" y="3107870"/>
        <a:ext cx="9080009" cy="1242935"/>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22:51:08.740"/>
    </inkml:context>
    <inkml:brush xml:id="br0">
      <inkml:brushProperty name="width" value="0.035" units="cm"/>
      <inkml:brushProperty name="height" value="0.035" units="cm"/>
    </inkml:brush>
  </inkml:definitions>
  <inkml:trace contextRef="#ctx0" brushRef="#br0">0 1 24575,'0'15'0,"0"-6"0,0 4 0,0-6 0,0 0 0,0 0 0,0 0 0,0 0 0,0-1 0,0 1 0,0-1 0,0 1 0,0 0 0,0 1 0,0-1 0,0 0 0,0 0 0,0 0 0,0-1 0,0 1 0,0 0 0,0 0 0,0 0 0,0 1 0,0-1 0,0 0 0,0 0 0,0-1 0,0 1 0,0 0 0,0-3 0,0-1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22:51:10.069"/>
    </inkml:context>
    <inkml:brush xml:id="br0">
      <inkml:brushProperty name="width" value="0.035" units="cm"/>
      <inkml:brushProperty name="height" value="0.035" units="cm"/>
    </inkml:brush>
  </inkml:definitions>
  <inkml:trace contextRef="#ctx0" brushRef="#br0">1 1 24575,'0'0'0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22:52:29.396"/>
    </inkml:context>
    <inkml:brush xml:id="br0">
      <inkml:brushProperty name="width" value="0.035" units="cm"/>
      <inkml:brushProperty name="height" value="0.035" units="cm"/>
      <inkml:brushProperty name="color" value="#FFFFFF"/>
    </inkml:brush>
  </inkml:definitions>
  <inkml:trace contextRef="#ctx0" brushRef="#br0">1 1 24575,'0'0'0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7728D4-EDD5-B54A-B083-FF2F29D02B61}" type="datetimeFigureOut">
              <a:rPr lang="en-US" smtClean="0"/>
              <a:t>11/29/24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1E1E3E-8E4B-4C45-9FD0-A0A4AE4F549B}" type="slidenum">
              <a:rPr lang="en-US" smtClean="0"/>
              <a:t>‹#›</a:t>
            </a:fld>
            <a:endParaRPr lang="en-US"/>
          </a:p>
        </p:txBody>
      </p:sp>
    </p:spTree>
    <p:extLst>
      <p:ext uri="{BB962C8B-B14F-4D97-AF65-F5344CB8AC3E}">
        <p14:creationId xmlns:p14="http://schemas.microsoft.com/office/powerpoint/2010/main" val="42872773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B1E1E3E-8E4B-4C45-9FD0-A0A4AE4F549B}" type="slidenum">
              <a:rPr lang="en-US" smtClean="0"/>
              <a:t>3</a:t>
            </a:fld>
            <a:endParaRPr lang="en-US"/>
          </a:p>
        </p:txBody>
      </p:sp>
    </p:spTree>
    <p:extLst>
      <p:ext uri="{BB962C8B-B14F-4D97-AF65-F5344CB8AC3E}">
        <p14:creationId xmlns:p14="http://schemas.microsoft.com/office/powerpoint/2010/main" val="26421881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2185B-EBEE-7966-72DC-2E5A6F9171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35907202-566A-3D16-457B-EA5119C3FC2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F94955E0-9F22-383F-9FBC-9570C7059D83}"/>
              </a:ext>
            </a:extLst>
          </p:cNvPr>
          <p:cNvSpPr>
            <a:spLocks noGrp="1"/>
          </p:cNvSpPr>
          <p:nvPr>
            <p:ph type="dt" sz="half" idx="10"/>
          </p:nvPr>
        </p:nvSpPr>
        <p:spPr/>
        <p:txBody>
          <a:bodyPr/>
          <a:lstStyle/>
          <a:p>
            <a:fld id="{B63AD1E4-3F94-465F-9046-3882C558B596}" type="datetimeFigureOut">
              <a:rPr lang="en-CA" smtClean="0"/>
              <a:t>2024-11-29</a:t>
            </a:fld>
            <a:endParaRPr lang="en-CA"/>
          </a:p>
        </p:txBody>
      </p:sp>
      <p:sp>
        <p:nvSpPr>
          <p:cNvPr id="5" name="Footer Placeholder 4">
            <a:extLst>
              <a:ext uri="{FF2B5EF4-FFF2-40B4-BE49-F238E27FC236}">
                <a16:creationId xmlns:a16="http://schemas.microsoft.com/office/drawing/2014/main" id="{1B5A47F0-D8FF-EC03-6541-74B3B97D0912}"/>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29BA8709-52D8-E97E-EFA6-1462C61A28C1}"/>
              </a:ext>
            </a:extLst>
          </p:cNvPr>
          <p:cNvSpPr>
            <a:spLocks noGrp="1"/>
          </p:cNvSpPr>
          <p:nvPr>
            <p:ph type="sldNum" sz="quarter" idx="12"/>
          </p:nvPr>
        </p:nvSpPr>
        <p:spPr/>
        <p:txBody>
          <a:bodyPr/>
          <a:lstStyle/>
          <a:p>
            <a:fld id="{3A778435-8377-4ACA-9943-C65CC39DFFD0}" type="slidenum">
              <a:rPr lang="en-CA" smtClean="0"/>
              <a:t>‹#›</a:t>
            </a:fld>
            <a:endParaRPr lang="en-CA"/>
          </a:p>
        </p:txBody>
      </p:sp>
    </p:spTree>
    <p:extLst>
      <p:ext uri="{BB962C8B-B14F-4D97-AF65-F5344CB8AC3E}">
        <p14:creationId xmlns:p14="http://schemas.microsoft.com/office/powerpoint/2010/main" val="1344432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1A5A3-AF64-5D0A-2E01-B73DCEED822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174FF3AD-7ADE-D257-7A82-E81C6242F93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D5EF18DB-91BE-5121-7FE8-112C398474D4}"/>
              </a:ext>
            </a:extLst>
          </p:cNvPr>
          <p:cNvSpPr>
            <a:spLocks noGrp="1"/>
          </p:cNvSpPr>
          <p:nvPr>
            <p:ph type="dt" sz="half" idx="10"/>
          </p:nvPr>
        </p:nvSpPr>
        <p:spPr/>
        <p:txBody>
          <a:bodyPr/>
          <a:lstStyle/>
          <a:p>
            <a:fld id="{B63AD1E4-3F94-465F-9046-3882C558B596}" type="datetimeFigureOut">
              <a:rPr lang="en-CA" smtClean="0"/>
              <a:t>2024-11-29</a:t>
            </a:fld>
            <a:endParaRPr lang="en-CA"/>
          </a:p>
        </p:txBody>
      </p:sp>
      <p:sp>
        <p:nvSpPr>
          <p:cNvPr id="5" name="Footer Placeholder 4">
            <a:extLst>
              <a:ext uri="{FF2B5EF4-FFF2-40B4-BE49-F238E27FC236}">
                <a16:creationId xmlns:a16="http://schemas.microsoft.com/office/drawing/2014/main" id="{5AF72DAA-37F6-88A1-5246-AB9531068939}"/>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A212015A-7534-8C1E-ABA6-DE4692CA511A}"/>
              </a:ext>
            </a:extLst>
          </p:cNvPr>
          <p:cNvSpPr>
            <a:spLocks noGrp="1"/>
          </p:cNvSpPr>
          <p:nvPr>
            <p:ph type="sldNum" sz="quarter" idx="12"/>
          </p:nvPr>
        </p:nvSpPr>
        <p:spPr/>
        <p:txBody>
          <a:bodyPr/>
          <a:lstStyle/>
          <a:p>
            <a:fld id="{3A778435-8377-4ACA-9943-C65CC39DFFD0}" type="slidenum">
              <a:rPr lang="en-CA" smtClean="0"/>
              <a:t>‹#›</a:t>
            </a:fld>
            <a:endParaRPr lang="en-CA"/>
          </a:p>
        </p:txBody>
      </p:sp>
    </p:spTree>
    <p:extLst>
      <p:ext uri="{BB962C8B-B14F-4D97-AF65-F5344CB8AC3E}">
        <p14:creationId xmlns:p14="http://schemas.microsoft.com/office/powerpoint/2010/main" val="3465133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FF9F47-9A61-E474-CD6C-49038B5CB5D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DD4C3264-946B-F18B-550D-48FF060F3F9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4BF23E-C33C-831F-10E5-407A7EFDD7DD}"/>
              </a:ext>
            </a:extLst>
          </p:cNvPr>
          <p:cNvSpPr>
            <a:spLocks noGrp="1"/>
          </p:cNvSpPr>
          <p:nvPr>
            <p:ph type="dt" sz="half" idx="10"/>
          </p:nvPr>
        </p:nvSpPr>
        <p:spPr/>
        <p:txBody>
          <a:bodyPr/>
          <a:lstStyle/>
          <a:p>
            <a:fld id="{B63AD1E4-3F94-465F-9046-3882C558B596}" type="datetimeFigureOut">
              <a:rPr lang="en-CA" smtClean="0"/>
              <a:t>2024-11-29</a:t>
            </a:fld>
            <a:endParaRPr lang="en-CA"/>
          </a:p>
        </p:txBody>
      </p:sp>
      <p:sp>
        <p:nvSpPr>
          <p:cNvPr id="5" name="Footer Placeholder 4">
            <a:extLst>
              <a:ext uri="{FF2B5EF4-FFF2-40B4-BE49-F238E27FC236}">
                <a16:creationId xmlns:a16="http://schemas.microsoft.com/office/drawing/2014/main" id="{5E599153-674A-E81B-D8D4-4551A423BB6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C3FEC74-5985-94AC-45CA-C894A134B40C}"/>
              </a:ext>
            </a:extLst>
          </p:cNvPr>
          <p:cNvSpPr>
            <a:spLocks noGrp="1"/>
          </p:cNvSpPr>
          <p:nvPr>
            <p:ph type="sldNum" sz="quarter" idx="12"/>
          </p:nvPr>
        </p:nvSpPr>
        <p:spPr/>
        <p:txBody>
          <a:bodyPr/>
          <a:lstStyle/>
          <a:p>
            <a:fld id="{3A778435-8377-4ACA-9943-C65CC39DFFD0}" type="slidenum">
              <a:rPr lang="en-CA" smtClean="0"/>
              <a:t>‹#›</a:t>
            </a:fld>
            <a:endParaRPr lang="en-CA"/>
          </a:p>
        </p:txBody>
      </p:sp>
    </p:spTree>
    <p:extLst>
      <p:ext uri="{BB962C8B-B14F-4D97-AF65-F5344CB8AC3E}">
        <p14:creationId xmlns:p14="http://schemas.microsoft.com/office/powerpoint/2010/main" val="1003455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24D46-1B2A-661C-5E23-91FECDA18F8A}"/>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997698D-8FAF-02FD-7F89-6F0875AD36B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7D64712E-511A-CC2E-54C8-39FA0F6176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B4406625-FAE4-F894-BB56-19ACF1C0473D}"/>
              </a:ext>
            </a:extLst>
          </p:cNvPr>
          <p:cNvSpPr>
            <a:spLocks noGrp="1"/>
          </p:cNvSpPr>
          <p:nvPr>
            <p:ph type="dt" sz="half" idx="10"/>
          </p:nvPr>
        </p:nvSpPr>
        <p:spPr/>
        <p:txBody>
          <a:bodyPr/>
          <a:lstStyle/>
          <a:p>
            <a:fld id="{B63AD1E4-3F94-465F-9046-3882C558B596}" type="datetimeFigureOut">
              <a:rPr lang="en-CA" smtClean="0"/>
              <a:t>2024-11-29</a:t>
            </a:fld>
            <a:endParaRPr lang="en-CA"/>
          </a:p>
        </p:txBody>
      </p:sp>
      <p:sp>
        <p:nvSpPr>
          <p:cNvPr id="6" name="Footer Placeholder 5">
            <a:extLst>
              <a:ext uri="{FF2B5EF4-FFF2-40B4-BE49-F238E27FC236}">
                <a16:creationId xmlns:a16="http://schemas.microsoft.com/office/drawing/2014/main" id="{A3375FEB-370F-0BFB-7DCF-E2B2F745B09E}"/>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3CA7EF82-4854-76BE-D629-B4F7FD79AEF3}"/>
              </a:ext>
            </a:extLst>
          </p:cNvPr>
          <p:cNvSpPr>
            <a:spLocks noGrp="1"/>
          </p:cNvSpPr>
          <p:nvPr>
            <p:ph type="sldNum" sz="quarter" idx="12"/>
          </p:nvPr>
        </p:nvSpPr>
        <p:spPr/>
        <p:txBody>
          <a:bodyPr/>
          <a:lstStyle/>
          <a:p>
            <a:fld id="{3A778435-8377-4ACA-9943-C65CC39DFFD0}" type="slidenum">
              <a:rPr lang="en-CA" smtClean="0"/>
              <a:t>‹#›</a:t>
            </a:fld>
            <a:endParaRPr lang="en-CA"/>
          </a:p>
        </p:txBody>
      </p:sp>
    </p:spTree>
    <p:extLst>
      <p:ext uri="{BB962C8B-B14F-4D97-AF65-F5344CB8AC3E}">
        <p14:creationId xmlns:p14="http://schemas.microsoft.com/office/powerpoint/2010/main" val="1661179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FC321-3214-4CAE-7CA0-3E9265748A7B}"/>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60C28873-AD3B-0F9D-66F1-37DA7B6ECBE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C89B9B1-45BB-409C-2B45-8A314BF432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B4A2B930-B125-45F8-FC8A-D3593C5954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3CD45F-73F4-8FDA-3F9A-AE28527CF7D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8E683DCB-7A7C-DA9B-2D5C-15F14D8A6987}"/>
              </a:ext>
            </a:extLst>
          </p:cNvPr>
          <p:cNvSpPr>
            <a:spLocks noGrp="1"/>
          </p:cNvSpPr>
          <p:nvPr>
            <p:ph type="dt" sz="half" idx="10"/>
          </p:nvPr>
        </p:nvSpPr>
        <p:spPr/>
        <p:txBody>
          <a:bodyPr/>
          <a:lstStyle/>
          <a:p>
            <a:fld id="{B63AD1E4-3F94-465F-9046-3882C558B596}" type="datetimeFigureOut">
              <a:rPr lang="en-CA" smtClean="0"/>
              <a:t>2024-11-29</a:t>
            </a:fld>
            <a:endParaRPr lang="en-CA"/>
          </a:p>
        </p:txBody>
      </p:sp>
      <p:sp>
        <p:nvSpPr>
          <p:cNvPr id="8" name="Footer Placeholder 7">
            <a:extLst>
              <a:ext uri="{FF2B5EF4-FFF2-40B4-BE49-F238E27FC236}">
                <a16:creationId xmlns:a16="http://schemas.microsoft.com/office/drawing/2014/main" id="{2E120B08-3E2B-FED2-0529-471A5DC79EDC}"/>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C7BF4CE9-5EAC-E07D-0330-9AA5165A6561}"/>
              </a:ext>
            </a:extLst>
          </p:cNvPr>
          <p:cNvSpPr>
            <a:spLocks noGrp="1"/>
          </p:cNvSpPr>
          <p:nvPr>
            <p:ph type="sldNum" sz="quarter" idx="12"/>
          </p:nvPr>
        </p:nvSpPr>
        <p:spPr/>
        <p:txBody>
          <a:bodyPr/>
          <a:lstStyle/>
          <a:p>
            <a:fld id="{3A778435-8377-4ACA-9943-C65CC39DFFD0}" type="slidenum">
              <a:rPr lang="en-CA" smtClean="0"/>
              <a:t>‹#›</a:t>
            </a:fld>
            <a:endParaRPr lang="en-CA"/>
          </a:p>
        </p:txBody>
      </p:sp>
    </p:spTree>
    <p:extLst>
      <p:ext uri="{BB962C8B-B14F-4D97-AF65-F5344CB8AC3E}">
        <p14:creationId xmlns:p14="http://schemas.microsoft.com/office/powerpoint/2010/main" val="3756283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29A629-777F-7207-16F1-3CBFFACD08D8}"/>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E01AB8F5-0878-504F-2B33-7606110BB7A0}"/>
              </a:ext>
            </a:extLst>
          </p:cNvPr>
          <p:cNvSpPr>
            <a:spLocks noGrp="1"/>
          </p:cNvSpPr>
          <p:nvPr>
            <p:ph type="dt" sz="half" idx="10"/>
          </p:nvPr>
        </p:nvSpPr>
        <p:spPr/>
        <p:txBody>
          <a:bodyPr/>
          <a:lstStyle/>
          <a:p>
            <a:fld id="{B63AD1E4-3F94-465F-9046-3882C558B596}" type="datetimeFigureOut">
              <a:rPr lang="en-CA" smtClean="0"/>
              <a:t>2024-11-29</a:t>
            </a:fld>
            <a:endParaRPr lang="en-CA"/>
          </a:p>
        </p:txBody>
      </p:sp>
      <p:sp>
        <p:nvSpPr>
          <p:cNvPr id="4" name="Footer Placeholder 3">
            <a:extLst>
              <a:ext uri="{FF2B5EF4-FFF2-40B4-BE49-F238E27FC236}">
                <a16:creationId xmlns:a16="http://schemas.microsoft.com/office/drawing/2014/main" id="{71F483D6-D1AF-5398-7365-88AEEED89CF5}"/>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08C4FE19-21EE-F2A7-3EB1-BD00419D6FA8}"/>
              </a:ext>
            </a:extLst>
          </p:cNvPr>
          <p:cNvSpPr>
            <a:spLocks noGrp="1"/>
          </p:cNvSpPr>
          <p:nvPr>
            <p:ph type="sldNum" sz="quarter" idx="12"/>
          </p:nvPr>
        </p:nvSpPr>
        <p:spPr/>
        <p:txBody>
          <a:bodyPr/>
          <a:lstStyle/>
          <a:p>
            <a:fld id="{3A778435-8377-4ACA-9943-C65CC39DFFD0}" type="slidenum">
              <a:rPr lang="en-CA" smtClean="0"/>
              <a:t>‹#›</a:t>
            </a:fld>
            <a:endParaRPr lang="en-CA"/>
          </a:p>
        </p:txBody>
      </p:sp>
    </p:spTree>
    <p:extLst>
      <p:ext uri="{BB962C8B-B14F-4D97-AF65-F5344CB8AC3E}">
        <p14:creationId xmlns:p14="http://schemas.microsoft.com/office/powerpoint/2010/main" val="35004095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2CC083B-4E9D-D975-FA21-FA81C9927983}"/>
              </a:ext>
            </a:extLst>
          </p:cNvPr>
          <p:cNvSpPr>
            <a:spLocks noGrp="1"/>
          </p:cNvSpPr>
          <p:nvPr>
            <p:ph type="dt" sz="half" idx="10"/>
          </p:nvPr>
        </p:nvSpPr>
        <p:spPr/>
        <p:txBody>
          <a:bodyPr/>
          <a:lstStyle/>
          <a:p>
            <a:fld id="{B63AD1E4-3F94-465F-9046-3882C558B596}" type="datetimeFigureOut">
              <a:rPr lang="en-CA" smtClean="0"/>
              <a:t>2024-11-29</a:t>
            </a:fld>
            <a:endParaRPr lang="en-CA"/>
          </a:p>
        </p:txBody>
      </p:sp>
      <p:sp>
        <p:nvSpPr>
          <p:cNvPr id="3" name="Footer Placeholder 2">
            <a:extLst>
              <a:ext uri="{FF2B5EF4-FFF2-40B4-BE49-F238E27FC236}">
                <a16:creationId xmlns:a16="http://schemas.microsoft.com/office/drawing/2014/main" id="{B279EF22-67A5-C6B1-E7EC-3346E99E739B}"/>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CBCA587E-BC48-A324-1FAD-A4EE1EBB239B}"/>
              </a:ext>
            </a:extLst>
          </p:cNvPr>
          <p:cNvSpPr>
            <a:spLocks noGrp="1"/>
          </p:cNvSpPr>
          <p:nvPr>
            <p:ph type="sldNum" sz="quarter" idx="12"/>
          </p:nvPr>
        </p:nvSpPr>
        <p:spPr/>
        <p:txBody>
          <a:bodyPr/>
          <a:lstStyle/>
          <a:p>
            <a:fld id="{3A778435-8377-4ACA-9943-C65CC39DFFD0}" type="slidenum">
              <a:rPr lang="en-CA" smtClean="0"/>
              <a:t>‹#›</a:t>
            </a:fld>
            <a:endParaRPr lang="en-CA"/>
          </a:p>
        </p:txBody>
      </p:sp>
    </p:spTree>
    <p:extLst>
      <p:ext uri="{BB962C8B-B14F-4D97-AF65-F5344CB8AC3E}">
        <p14:creationId xmlns:p14="http://schemas.microsoft.com/office/powerpoint/2010/main" val="2843418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FB7DE-99AF-FC01-450A-A8D1BAA0A2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C375D031-192A-BD57-4D90-654E0A7F6E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42FE2D54-216B-2B83-81D4-6DE92DE357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8B80179-A7DD-7264-6C32-5EFED8A725EE}"/>
              </a:ext>
            </a:extLst>
          </p:cNvPr>
          <p:cNvSpPr>
            <a:spLocks noGrp="1"/>
          </p:cNvSpPr>
          <p:nvPr>
            <p:ph type="dt" sz="half" idx="10"/>
          </p:nvPr>
        </p:nvSpPr>
        <p:spPr/>
        <p:txBody>
          <a:bodyPr/>
          <a:lstStyle/>
          <a:p>
            <a:fld id="{B63AD1E4-3F94-465F-9046-3882C558B596}" type="datetimeFigureOut">
              <a:rPr lang="en-CA" smtClean="0"/>
              <a:t>2024-11-29</a:t>
            </a:fld>
            <a:endParaRPr lang="en-CA"/>
          </a:p>
        </p:txBody>
      </p:sp>
      <p:sp>
        <p:nvSpPr>
          <p:cNvPr id="6" name="Footer Placeholder 5">
            <a:extLst>
              <a:ext uri="{FF2B5EF4-FFF2-40B4-BE49-F238E27FC236}">
                <a16:creationId xmlns:a16="http://schemas.microsoft.com/office/drawing/2014/main" id="{973D22C3-6D91-5CAC-39D6-05956596A43C}"/>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F5453F17-D631-DD94-12D5-E39F99CA1114}"/>
              </a:ext>
            </a:extLst>
          </p:cNvPr>
          <p:cNvSpPr>
            <a:spLocks noGrp="1"/>
          </p:cNvSpPr>
          <p:nvPr>
            <p:ph type="sldNum" sz="quarter" idx="12"/>
          </p:nvPr>
        </p:nvSpPr>
        <p:spPr/>
        <p:txBody>
          <a:bodyPr/>
          <a:lstStyle/>
          <a:p>
            <a:fld id="{3A778435-8377-4ACA-9943-C65CC39DFFD0}" type="slidenum">
              <a:rPr lang="en-CA" smtClean="0"/>
              <a:t>‹#›</a:t>
            </a:fld>
            <a:endParaRPr lang="en-CA"/>
          </a:p>
        </p:txBody>
      </p:sp>
    </p:spTree>
    <p:extLst>
      <p:ext uri="{BB962C8B-B14F-4D97-AF65-F5344CB8AC3E}">
        <p14:creationId xmlns:p14="http://schemas.microsoft.com/office/powerpoint/2010/main" val="3190453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9D24E-D160-419B-8711-40BCC533E4F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7CCA55AB-F610-0EC6-CAD7-CF50274CC7D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1BC9327E-9CE5-DE22-F4AE-1E42A9FBFC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23664D9-A594-5A79-C19F-970F0ADEA753}"/>
              </a:ext>
            </a:extLst>
          </p:cNvPr>
          <p:cNvSpPr>
            <a:spLocks noGrp="1"/>
          </p:cNvSpPr>
          <p:nvPr>
            <p:ph type="dt" sz="half" idx="10"/>
          </p:nvPr>
        </p:nvSpPr>
        <p:spPr/>
        <p:txBody>
          <a:bodyPr/>
          <a:lstStyle/>
          <a:p>
            <a:fld id="{B63AD1E4-3F94-465F-9046-3882C558B596}" type="datetimeFigureOut">
              <a:rPr lang="en-CA" smtClean="0"/>
              <a:t>2024-11-29</a:t>
            </a:fld>
            <a:endParaRPr lang="en-CA"/>
          </a:p>
        </p:txBody>
      </p:sp>
      <p:sp>
        <p:nvSpPr>
          <p:cNvPr id="6" name="Footer Placeholder 5">
            <a:extLst>
              <a:ext uri="{FF2B5EF4-FFF2-40B4-BE49-F238E27FC236}">
                <a16:creationId xmlns:a16="http://schemas.microsoft.com/office/drawing/2014/main" id="{4C44BC7C-2AFC-97C2-3E15-9D6CA3580C1D}"/>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45BD41D-517F-C426-38E1-4526C3897CE7}"/>
              </a:ext>
            </a:extLst>
          </p:cNvPr>
          <p:cNvSpPr>
            <a:spLocks noGrp="1"/>
          </p:cNvSpPr>
          <p:nvPr>
            <p:ph type="sldNum" sz="quarter" idx="12"/>
          </p:nvPr>
        </p:nvSpPr>
        <p:spPr/>
        <p:txBody>
          <a:bodyPr/>
          <a:lstStyle/>
          <a:p>
            <a:fld id="{3A778435-8377-4ACA-9943-C65CC39DFFD0}" type="slidenum">
              <a:rPr lang="en-CA" smtClean="0"/>
              <a:t>‹#›</a:t>
            </a:fld>
            <a:endParaRPr lang="en-CA"/>
          </a:p>
        </p:txBody>
      </p:sp>
    </p:spTree>
    <p:extLst>
      <p:ext uri="{BB962C8B-B14F-4D97-AF65-F5344CB8AC3E}">
        <p14:creationId xmlns:p14="http://schemas.microsoft.com/office/powerpoint/2010/main" val="11243282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CBE46-07A2-F650-0B8B-8C83FB6234BD}"/>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180D7D1C-98CC-A41D-E3FE-818028C28F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E19250E-D2D9-3B1F-F5D2-802D9CBF5248}"/>
              </a:ext>
            </a:extLst>
          </p:cNvPr>
          <p:cNvSpPr>
            <a:spLocks noGrp="1"/>
          </p:cNvSpPr>
          <p:nvPr>
            <p:ph type="dt" sz="half" idx="10"/>
          </p:nvPr>
        </p:nvSpPr>
        <p:spPr/>
        <p:txBody>
          <a:bodyPr/>
          <a:lstStyle/>
          <a:p>
            <a:fld id="{B63AD1E4-3F94-465F-9046-3882C558B596}" type="datetimeFigureOut">
              <a:rPr lang="en-CA" smtClean="0"/>
              <a:t>2024-11-29</a:t>
            </a:fld>
            <a:endParaRPr lang="en-CA"/>
          </a:p>
        </p:txBody>
      </p:sp>
      <p:sp>
        <p:nvSpPr>
          <p:cNvPr id="5" name="Footer Placeholder 4">
            <a:extLst>
              <a:ext uri="{FF2B5EF4-FFF2-40B4-BE49-F238E27FC236}">
                <a16:creationId xmlns:a16="http://schemas.microsoft.com/office/drawing/2014/main" id="{7F2CC8AF-BE19-EC95-DD8E-8BCB57DAFBB1}"/>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CC4B164F-6FE8-29C1-378A-5A3996B18309}"/>
              </a:ext>
            </a:extLst>
          </p:cNvPr>
          <p:cNvSpPr>
            <a:spLocks noGrp="1"/>
          </p:cNvSpPr>
          <p:nvPr>
            <p:ph type="sldNum" sz="quarter" idx="12"/>
          </p:nvPr>
        </p:nvSpPr>
        <p:spPr/>
        <p:txBody>
          <a:bodyPr/>
          <a:lstStyle/>
          <a:p>
            <a:fld id="{3A778435-8377-4ACA-9943-C65CC39DFFD0}" type="slidenum">
              <a:rPr lang="en-CA" smtClean="0"/>
              <a:t>‹#›</a:t>
            </a:fld>
            <a:endParaRPr lang="en-CA"/>
          </a:p>
        </p:txBody>
      </p:sp>
    </p:spTree>
    <p:extLst>
      <p:ext uri="{BB962C8B-B14F-4D97-AF65-F5344CB8AC3E}">
        <p14:creationId xmlns:p14="http://schemas.microsoft.com/office/powerpoint/2010/main" val="3920059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A9BBF0-20D3-07AC-F53F-F7BD1AADB49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B9DCC5A-7C99-51A2-F0CC-D309236B7DE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F85D85FA-0748-5074-FE29-DC23F9112C5D}"/>
              </a:ext>
            </a:extLst>
          </p:cNvPr>
          <p:cNvSpPr>
            <a:spLocks noGrp="1"/>
          </p:cNvSpPr>
          <p:nvPr>
            <p:ph type="dt" sz="half" idx="10"/>
          </p:nvPr>
        </p:nvSpPr>
        <p:spPr/>
        <p:txBody>
          <a:bodyPr/>
          <a:lstStyle/>
          <a:p>
            <a:fld id="{B63AD1E4-3F94-465F-9046-3882C558B596}" type="datetimeFigureOut">
              <a:rPr lang="en-CA" smtClean="0"/>
              <a:t>2024-11-29</a:t>
            </a:fld>
            <a:endParaRPr lang="en-CA"/>
          </a:p>
        </p:txBody>
      </p:sp>
      <p:sp>
        <p:nvSpPr>
          <p:cNvPr id="5" name="Footer Placeholder 4">
            <a:extLst>
              <a:ext uri="{FF2B5EF4-FFF2-40B4-BE49-F238E27FC236}">
                <a16:creationId xmlns:a16="http://schemas.microsoft.com/office/drawing/2014/main" id="{F186ABD2-57A4-167B-FAD1-80BA43B473E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7AA424A4-DA32-1EFA-4C93-2F3F84D71C0B}"/>
              </a:ext>
            </a:extLst>
          </p:cNvPr>
          <p:cNvSpPr>
            <a:spLocks noGrp="1"/>
          </p:cNvSpPr>
          <p:nvPr>
            <p:ph type="sldNum" sz="quarter" idx="12"/>
          </p:nvPr>
        </p:nvSpPr>
        <p:spPr/>
        <p:txBody>
          <a:bodyPr/>
          <a:lstStyle/>
          <a:p>
            <a:fld id="{3A778435-8377-4ACA-9943-C65CC39DFFD0}" type="slidenum">
              <a:rPr lang="en-CA" smtClean="0"/>
              <a:t>‹#›</a:t>
            </a:fld>
            <a:endParaRPr lang="en-CA"/>
          </a:p>
        </p:txBody>
      </p:sp>
    </p:spTree>
    <p:extLst>
      <p:ext uri="{BB962C8B-B14F-4D97-AF65-F5344CB8AC3E}">
        <p14:creationId xmlns:p14="http://schemas.microsoft.com/office/powerpoint/2010/main" val="379194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9C181E-3A22-1B9E-FD40-21A90E76E1A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F1BDA977-931A-E84C-ABFF-08C7071C4F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D3157E62-7694-79FA-AA88-44B06F49B8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63AD1E4-3F94-465F-9046-3882C558B596}" type="datetimeFigureOut">
              <a:rPr lang="en-CA" smtClean="0"/>
              <a:t>2024-11-29</a:t>
            </a:fld>
            <a:endParaRPr lang="en-CA"/>
          </a:p>
        </p:txBody>
      </p:sp>
      <p:sp>
        <p:nvSpPr>
          <p:cNvPr id="5" name="Footer Placeholder 4">
            <a:extLst>
              <a:ext uri="{FF2B5EF4-FFF2-40B4-BE49-F238E27FC236}">
                <a16:creationId xmlns:a16="http://schemas.microsoft.com/office/drawing/2014/main" id="{22CE21E0-3B62-0FD6-6EB0-4295B72B93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CA"/>
          </a:p>
        </p:txBody>
      </p:sp>
      <p:sp>
        <p:nvSpPr>
          <p:cNvPr id="6" name="Slide Number Placeholder 5">
            <a:extLst>
              <a:ext uri="{FF2B5EF4-FFF2-40B4-BE49-F238E27FC236}">
                <a16:creationId xmlns:a16="http://schemas.microsoft.com/office/drawing/2014/main" id="{58C24665-5287-C804-4CE9-5FC7FFAE624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A778435-8377-4ACA-9943-C65CC39DFFD0}" type="slidenum">
              <a:rPr lang="en-CA" smtClean="0"/>
              <a:t>‹#›</a:t>
            </a:fld>
            <a:endParaRPr lang="en-CA"/>
          </a:p>
        </p:txBody>
      </p:sp>
    </p:spTree>
    <p:extLst>
      <p:ext uri="{BB962C8B-B14F-4D97-AF65-F5344CB8AC3E}">
        <p14:creationId xmlns:p14="http://schemas.microsoft.com/office/powerpoint/2010/main" val="36956279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18.png"/><Relationship Id="rId7" Type="http://schemas.openxmlformats.org/officeDocument/2006/relationships/customXml" Target="../ink/ink2.xml"/><Relationship Id="rId12" Type="http://schemas.openxmlformats.org/officeDocument/2006/relationships/image" Target="../media/image17.png"/><Relationship Id="rId2" Type="http://schemas.openxmlformats.org/officeDocument/2006/relationships/customXml" Target="../ink/ink1.xml"/><Relationship Id="rId1" Type="http://schemas.openxmlformats.org/officeDocument/2006/relationships/slideLayout" Target="../slideLayouts/slideLayout2.xml"/><Relationship Id="rId6" Type="http://schemas.openxmlformats.org/officeDocument/2006/relationships/image" Target="../media/image180.png"/><Relationship Id="rId11" Type="http://schemas.openxmlformats.org/officeDocument/2006/relationships/image" Target="../media/image16.png"/><Relationship Id="rId10" Type="http://schemas.openxmlformats.org/officeDocument/2006/relationships/image" Target="../media/image20.png"/><Relationship Id="rId9" Type="http://schemas.openxmlformats.org/officeDocument/2006/relationships/customXml" Target="../ink/ink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image" Target="../media/image46.png"/></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3" name="Rectangle 19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 name="Rectangle 193">
            <a:extLst>
              <a:ext uri="{FF2B5EF4-FFF2-40B4-BE49-F238E27FC236}">
                <a16:creationId xmlns:a16="http://schemas.microsoft.com/office/drawing/2014/main" id="{EBB65E49-5337-40E3-9DBD-146D14EA07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2"/>
            <a:ext cx="12192000" cy="4522610"/>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859509F-94DC-4952-A3B5-1EFAA2F524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68276" y="5"/>
            <a:ext cx="4023722" cy="4522603"/>
          </a:xfrm>
          <a:prstGeom prst="rect">
            <a:avLst/>
          </a:prstGeom>
          <a:gradFill>
            <a:gsLst>
              <a:gs pos="0">
                <a:srgbClr val="000000">
                  <a:alpha val="63000"/>
                </a:srgbClr>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5" name="Rectangle 194">
            <a:extLst>
              <a:ext uri="{FF2B5EF4-FFF2-40B4-BE49-F238E27FC236}">
                <a16:creationId xmlns:a16="http://schemas.microsoft.com/office/drawing/2014/main" id="{6B1AF2CB-1EFE-4962-A8DC-2D3CE47362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57200" y="-5"/>
            <a:ext cx="11743606" cy="4513113"/>
          </a:xfrm>
          <a:prstGeom prst="rect">
            <a:avLst/>
          </a:prstGeom>
          <a:gradFill>
            <a:gsLst>
              <a:gs pos="0">
                <a:srgbClr val="000000">
                  <a:alpha val="8000"/>
                </a:srgbClr>
              </a:gs>
              <a:gs pos="76000">
                <a:schemeClr val="accent1">
                  <a:lumMod val="75000"/>
                  <a:alpha val="22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6" name="Rectangle 195">
            <a:extLst>
              <a:ext uri="{FF2B5EF4-FFF2-40B4-BE49-F238E27FC236}">
                <a16:creationId xmlns:a16="http://schemas.microsoft.com/office/drawing/2014/main" id="{2232531E-9E20-48D1-A119-C05304D9E8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807" y="-9506"/>
            <a:ext cx="12200801" cy="4532114"/>
          </a:xfrm>
          <a:prstGeom prst="rect">
            <a:avLst/>
          </a:prstGeom>
          <a:gradFill>
            <a:gsLst>
              <a:gs pos="0">
                <a:srgbClr val="000000">
                  <a:alpha val="51000"/>
                </a:srgbClr>
              </a:gs>
              <a:gs pos="74000">
                <a:schemeClr val="accent1">
                  <a:alpha val="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7" name="Rectangle 196">
            <a:extLst>
              <a:ext uri="{FF2B5EF4-FFF2-40B4-BE49-F238E27FC236}">
                <a16:creationId xmlns:a16="http://schemas.microsoft.com/office/drawing/2014/main" id="{17AA014B-79A8-4BEC-893F-423182880E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
            <a:ext cx="12192000" cy="2679585"/>
          </a:xfrm>
          <a:prstGeom prst="rect">
            <a:avLst/>
          </a:prstGeom>
          <a:gradFill>
            <a:gsLst>
              <a:gs pos="20000">
                <a:schemeClr val="accent1">
                  <a:alpha val="9000"/>
                </a:schemeClr>
              </a:gs>
              <a:gs pos="100000">
                <a:srgbClr val="000000">
                  <a:alpha val="67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A2C5D6-D760-3928-B366-5C133CC76A7B}"/>
              </a:ext>
            </a:extLst>
          </p:cNvPr>
          <p:cNvSpPr>
            <a:spLocks noGrp="1"/>
          </p:cNvSpPr>
          <p:nvPr>
            <p:ph type="ctrTitle"/>
          </p:nvPr>
        </p:nvSpPr>
        <p:spPr>
          <a:xfrm>
            <a:off x="1371598" y="533514"/>
            <a:ext cx="9617105" cy="1999602"/>
          </a:xfrm>
        </p:spPr>
        <p:txBody>
          <a:bodyPr>
            <a:normAutofit/>
          </a:bodyPr>
          <a:lstStyle/>
          <a:p>
            <a:pPr algn="l"/>
            <a:r>
              <a:rPr lang="en-US" sz="4800">
                <a:solidFill>
                  <a:srgbClr val="FFFFFF"/>
                </a:solidFill>
              </a:rPr>
              <a:t>The Youth and Personal Finances: A Love/Hate Relationship </a:t>
            </a:r>
            <a:endParaRPr lang="en-CA" sz="4800">
              <a:solidFill>
                <a:srgbClr val="FFFFFF"/>
              </a:solidFill>
            </a:endParaRPr>
          </a:p>
        </p:txBody>
      </p:sp>
      <p:sp>
        <p:nvSpPr>
          <p:cNvPr id="3" name="Subtitle 2">
            <a:extLst>
              <a:ext uri="{FF2B5EF4-FFF2-40B4-BE49-F238E27FC236}">
                <a16:creationId xmlns:a16="http://schemas.microsoft.com/office/drawing/2014/main" id="{64F3425E-8591-4CCA-6034-D90E70705E65}"/>
              </a:ext>
            </a:extLst>
          </p:cNvPr>
          <p:cNvSpPr>
            <a:spLocks noGrp="1"/>
          </p:cNvSpPr>
          <p:nvPr>
            <p:ph type="subTitle" idx="1"/>
          </p:nvPr>
        </p:nvSpPr>
        <p:spPr>
          <a:xfrm>
            <a:off x="1371598" y="2822040"/>
            <a:ext cx="9617105" cy="441877"/>
          </a:xfrm>
        </p:spPr>
        <p:txBody>
          <a:bodyPr vert="horz" lIns="91440" tIns="45720" rIns="91440" bIns="45720" rtlCol="0" anchor="t">
            <a:normAutofit/>
          </a:bodyPr>
          <a:lstStyle/>
          <a:p>
            <a:pPr algn="l"/>
            <a:r>
              <a:rPr lang="en-CA" sz="2000">
                <a:solidFill>
                  <a:srgbClr val="FFFFFF"/>
                </a:solidFill>
              </a:rPr>
              <a:t>By Maxime Giroux, Rozhin Mohamadi, Francesco Arcuri &amp; Helen Charles</a:t>
            </a:r>
          </a:p>
        </p:txBody>
      </p:sp>
      <p:pic>
        <p:nvPicPr>
          <p:cNvPr id="7" name="Picture 6" descr="A person wearing a mask&#10;&#10;Description automatically generated">
            <a:extLst>
              <a:ext uri="{FF2B5EF4-FFF2-40B4-BE49-F238E27FC236}">
                <a16:creationId xmlns:a16="http://schemas.microsoft.com/office/drawing/2014/main" id="{75675B18-16C4-364A-FF21-B16CA185F4CF}"/>
              </a:ext>
            </a:extLst>
          </p:cNvPr>
          <p:cNvPicPr>
            <a:picLocks noChangeAspect="1"/>
          </p:cNvPicPr>
          <p:nvPr/>
        </p:nvPicPr>
        <p:blipFill>
          <a:blip r:embed="rId2"/>
          <a:srcRect r="-6" b="-6"/>
          <a:stretch/>
        </p:blipFill>
        <p:spPr>
          <a:xfrm>
            <a:off x="898211" y="3579621"/>
            <a:ext cx="2282932" cy="2282932"/>
          </a:xfrm>
          <a:custGeom>
            <a:avLst/>
            <a:gdLst/>
            <a:ahLst/>
            <a:cxnLst/>
            <a:rect l="l" t="t" r="r" b="b"/>
            <a:pathLst>
              <a:path w="2282932" h="2282932">
                <a:moveTo>
                  <a:pt x="1141466" y="0"/>
                </a:moveTo>
                <a:cubicBezTo>
                  <a:pt x="1771880" y="0"/>
                  <a:pt x="2282932" y="511052"/>
                  <a:pt x="2282932" y="1141466"/>
                </a:cubicBezTo>
                <a:cubicBezTo>
                  <a:pt x="2282932" y="1771880"/>
                  <a:pt x="1771880" y="2282932"/>
                  <a:pt x="1141466" y="2282932"/>
                </a:cubicBezTo>
                <a:cubicBezTo>
                  <a:pt x="511052" y="2282932"/>
                  <a:pt x="0" y="1771880"/>
                  <a:pt x="0" y="1141466"/>
                </a:cubicBezTo>
                <a:cubicBezTo>
                  <a:pt x="0" y="511052"/>
                  <a:pt x="511052" y="0"/>
                  <a:pt x="1141466" y="0"/>
                </a:cubicBezTo>
                <a:close/>
              </a:path>
            </a:pathLst>
          </a:custGeom>
        </p:spPr>
      </p:pic>
      <p:pic>
        <p:nvPicPr>
          <p:cNvPr id="6" name="Picture 5" descr="A person with glasses and a hand on her chin&#10;&#10;Description automatically generated">
            <a:extLst>
              <a:ext uri="{FF2B5EF4-FFF2-40B4-BE49-F238E27FC236}">
                <a16:creationId xmlns:a16="http://schemas.microsoft.com/office/drawing/2014/main" id="{B38A3E8B-20CC-A487-EA38-0A6C5D084EC9}"/>
              </a:ext>
            </a:extLst>
          </p:cNvPr>
          <p:cNvPicPr>
            <a:picLocks noChangeAspect="1"/>
          </p:cNvPicPr>
          <p:nvPr/>
        </p:nvPicPr>
        <p:blipFill>
          <a:blip r:embed="rId3"/>
          <a:srcRect/>
          <a:stretch/>
        </p:blipFill>
        <p:spPr>
          <a:xfrm>
            <a:off x="3594811" y="3579621"/>
            <a:ext cx="2282932" cy="2282932"/>
          </a:xfrm>
          <a:custGeom>
            <a:avLst/>
            <a:gdLst/>
            <a:ahLst/>
            <a:cxnLst/>
            <a:rect l="l" t="t" r="r" b="b"/>
            <a:pathLst>
              <a:path w="2282932" h="2282932">
                <a:moveTo>
                  <a:pt x="1141466" y="0"/>
                </a:moveTo>
                <a:cubicBezTo>
                  <a:pt x="1771880" y="0"/>
                  <a:pt x="2282932" y="511052"/>
                  <a:pt x="2282932" y="1141466"/>
                </a:cubicBezTo>
                <a:cubicBezTo>
                  <a:pt x="2282932" y="1771880"/>
                  <a:pt x="1771880" y="2282932"/>
                  <a:pt x="1141466" y="2282932"/>
                </a:cubicBezTo>
                <a:cubicBezTo>
                  <a:pt x="511052" y="2282932"/>
                  <a:pt x="0" y="1771880"/>
                  <a:pt x="0" y="1141466"/>
                </a:cubicBezTo>
                <a:cubicBezTo>
                  <a:pt x="0" y="511052"/>
                  <a:pt x="511052" y="0"/>
                  <a:pt x="1141466" y="0"/>
                </a:cubicBezTo>
                <a:close/>
              </a:path>
            </a:pathLst>
          </a:custGeom>
        </p:spPr>
      </p:pic>
      <p:pic>
        <p:nvPicPr>
          <p:cNvPr id="5" name="Picture 4" descr="A person smiling for the camera&#10;&#10;Description automatically generated">
            <a:extLst>
              <a:ext uri="{FF2B5EF4-FFF2-40B4-BE49-F238E27FC236}">
                <a16:creationId xmlns:a16="http://schemas.microsoft.com/office/drawing/2014/main" id="{D686F361-9A58-0C4C-69FA-065C0D37B5F4}"/>
              </a:ext>
            </a:extLst>
          </p:cNvPr>
          <p:cNvPicPr>
            <a:picLocks noChangeAspect="1"/>
          </p:cNvPicPr>
          <p:nvPr/>
        </p:nvPicPr>
        <p:blipFill>
          <a:blip r:embed="rId4"/>
          <a:srcRect t="24314" r="-3" b="6453"/>
          <a:stretch/>
        </p:blipFill>
        <p:spPr>
          <a:xfrm>
            <a:off x="6294809" y="3579621"/>
            <a:ext cx="2282932" cy="2282932"/>
          </a:xfrm>
          <a:custGeom>
            <a:avLst/>
            <a:gdLst/>
            <a:ahLst/>
            <a:cxnLst/>
            <a:rect l="l" t="t" r="r" b="b"/>
            <a:pathLst>
              <a:path w="2282932" h="2282932">
                <a:moveTo>
                  <a:pt x="1141466" y="0"/>
                </a:moveTo>
                <a:cubicBezTo>
                  <a:pt x="1771880" y="0"/>
                  <a:pt x="2282932" y="511052"/>
                  <a:pt x="2282932" y="1141466"/>
                </a:cubicBezTo>
                <a:cubicBezTo>
                  <a:pt x="2282932" y="1771880"/>
                  <a:pt x="1771880" y="2282932"/>
                  <a:pt x="1141466" y="2282932"/>
                </a:cubicBezTo>
                <a:cubicBezTo>
                  <a:pt x="511052" y="2282932"/>
                  <a:pt x="0" y="1771880"/>
                  <a:pt x="0" y="1141466"/>
                </a:cubicBezTo>
                <a:cubicBezTo>
                  <a:pt x="0" y="511052"/>
                  <a:pt x="511052" y="0"/>
                  <a:pt x="1141466" y="0"/>
                </a:cubicBezTo>
                <a:close/>
              </a:path>
            </a:pathLst>
          </a:custGeom>
        </p:spPr>
      </p:pic>
      <p:pic>
        <p:nvPicPr>
          <p:cNvPr id="4" name="Picture 3" descr="A person with a green headband&#10;&#10;Description automatically generated">
            <a:extLst>
              <a:ext uri="{FF2B5EF4-FFF2-40B4-BE49-F238E27FC236}">
                <a16:creationId xmlns:a16="http://schemas.microsoft.com/office/drawing/2014/main" id="{F33BCFE8-E0D8-AFD7-8839-063DE08BBB12}"/>
              </a:ext>
            </a:extLst>
          </p:cNvPr>
          <p:cNvPicPr>
            <a:picLocks noChangeAspect="1"/>
          </p:cNvPicPr>
          <p:nvPr/>
        </p:nvPicPr>
        <p:blipFill>
          <a:blip r:embed="rId5"/>
          <a:srcRect/>
          <a:stretch/>
        </p:blipFill>
        <p:spPr>
          <a:xfrm>
            <a:off x="9051869" y="3579621"/>
            <a:ext cx="2282932" cy="2282932"/>
          </a:xfrm>
          <a:custGeom>
            <a:avLst/>
            <a:gdLst/>
            <a:ahLst/>
            <a:cxnLst/>
            <a:rect l="l" t="t" r="r" b="b"/>
            <a:pathLst>
              <a:path w="2282932" h="2282932">
                <a:moveTo>
                  <a:pt x="1141466" y="0"/>
                </a:moveTo>
                <a:cubicBezTo>
                  <a:pt x="1771880" y="0"/>
                  <a:pt x="2282932" y="511052"/>
                  <a:pt x="2282932" y="1141466"/>
                </a:cubicBezTo>
                <a:cubicBezTo>
                  <a:pt x="2282932" y="1771880"/>
                  <a:pt x="1771880" y="2282932"/>
                  <a:pt x="1141466" y="2282932"/>
                </a:cubicBezTo>
                <a:cubicBezTo>
                  <a:pt x="511052" y="2282932"/>
                  <a:pt x="0" y="1771880"/>
                  <a:pt x="0" y="1141466"/>
                </a:cubicBezTo>
                <a:cubicBezTo>
                  <a:pt x="0" y="511052"/>
                  <a:pt x="511052" y="0"/>
                  <a:pt x="1141466" y="0"/>
                </a:cubicBezTo>
                <a:close/>
              </a:path>
            </a:pathLst>
          </a:custGeom>
        </p:spPr>
      </p:pic>
    </p:spTree>
    <p:extLst>
      <p:ext uri="{BB962C8B-B14F-4D97-AF65-F5344CB8AC3E}">
        <p14:creationId xmlns:p14="http://schemas.microsoft.com/office/powerpoint/2010/main" val="21251873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82F954-D6D3-F34B-9D3E-4C84E35CC858}"/>
              </a:ext>
            </a:extLst>
          </p:cNvPr>
          <p:cNvSpPr>
            <a:spLocks noGrp="1"/>
          </p:cNvSpPr>
          <p:nvPr>
            <p:ph type="title"/>
          </p:nvPr>
        </p:nvSpPr>
        <p:spPr>
          <a:xfrm>
            <a:off x="826396" y="586855"/>
            <a:ext cx="4230100" cy="3387497"/>
          </a:xfrm>
        </p:spPr>
        <p:txBody>
          <a:bodyPr anchor="b">
            <a:normAutofit/>
          </a:bodyPr>
          <a:lstStyle/>
          <a:p>
            <a:pPr algn="r"/>
            <a:r>
              <a:rPr lang="en-CA" sz="4000">
                <a:solidFill>
                  <a:srgbClr val="FFFFFF"/>
                </a:solidFill>
              </a:rPr>
              <a:t>Introduction </a:t>
            </a:r>
          </a:p>
        </p:txBody>
      </p:sp>
      <p:sp>
        <p:nvSpPr>
          <p:cNvPr id="3" name="Content Placeholder 2">
            <a:extLst>
              <a:ext uri="{FF2B5EF4-FFF2-40B4-BE49-F238E27FC236}">
                <a16:creationId xmlns:a16="http://schemas.microsoft.com/office/drawing/2014/main" id="{DFF75D4C-F066-AA60-056C-28FD085EC465}"/>
              </a:ext>
            </a:extLst>
          </p:cNvPr>
          <p:cNvSpPr>
            <a:spLocks noGrp="1"/>
          </p:cNvSpPr>
          <p:nvPr>
            <p:ph idx="1"/>
          </p:nvPr>
        </p:nvSpPr>
        <p:spPr>
          <a:xfrm>
            <a:off x="6503158" y="649480"/>
            <a:ext cx="4862447" cy="5546047"/>
          </a:xfrm>
        </p:spPr>
        <p:txBody>
          <a:bodyPr anchor="ctr">
            <a:normAutofit/>
          </a:bodyPr>
          <a:lstStyle/>
          <a:p>
            <a:r>
              <a:rPr lang="en-US" sz="2000" dirty="0"/>
              <a:t>The Youth and Personal Finances: A Love/Hate Relationship" looks at the </a:t>
            </a:r>
            <a:r>
              <a:rPr lang="en-US" sz="2000" b="1" dirty="0"/>
              <a:t>mixed feelings </a:t>
            </a:r>
            <a:r>
              <a:rPr lang="en-US" sz="2000" dirty="0"/>
              <a:t>young people have about money. </a:t>
            </a:r>
            <a:endParaRPr lang="en-CA" sz="2000" dirty="0"/>
          </a:p>
          <a:p>
            <a:r>
              <a:rPr lang="en-US" sz="2000" dirty="0"/>
              <a:t>They enjoy the thrill of </a:t>
            </a:r>
            <a:r>
              <a:rPr lang="en-US" sz="2000" b="1" dirty="0"/>
              <a:t>financial independence </a:t>
            </a:r>
            <a:r>
              <a:rPr lang="en-US" sz="2000" dirty="0"/>
              <a:t>and the </a:t>
            </a:r>
            <a:r>
              <a:rPr lang="en-US" sz="2000" b="1" dirty="0"/>
              <a:t>ability to budget </a:t>
            </a:r>
            <a:r>
              <a:rPr lang="en-US" sz="2000" dirty="0"/>
              <a:t>and </a:t>
            </a:r>
            <a:r>
              <a:rPr lang="en-US" sz="2000" b="1" dirty="0"/>
              <a:t>save for their futures. </a:t>
            </a:r>
            <a:endParaRPr lang="en-CA" sz="2000" b="1" dirty="0"/>
          </a:p>
          <a:p>
            <a:r>
              <a:rPr lang="en-US" sz="2000" dirty="0"/>
              <a:t>However, challenges like </a:t>
            </a:r>
            <a:r>
              <a:rPr lang="en-US" sz="2000" b="1" dirty="0"/>
              <a:t>student debt </a:t>
            </a:r>
            <a:r>
              <a:rPr lang="en-US" sz="2000" dirty="0"/>
              <a:t>and </a:t>
            </a:r>
            <a:r>
              <a:rPr lang="en-US" sz="2000" b="1" dirty="0"/>
              <a:t>rising living costs </a:t>
            </a:r>
            <a:r>
              <a:rPr lang="en-US" sz="2000" dirty="0"/>
              <a:t>can turn excitement into stress. </a:t>
            </a:r>
            <a:endParaRPr lang="en-CA" sz="2000" dirty="0"/>
          </a:p>
          <a:p>
            <a:r>
              <a:rPr lang="en-US" sz="2000" dirty="0"/>
              <a:t>This creates a complex dynamic where they must </a:t>
            </a:r>
            <a:r>
              <a:rPr lang="en-US" sz="2000" b="1" dirty="0"/>
              <a:t>balance their dreams with the realities </a:t>
            </a:r>
            <a:r>
              <a:rPr lang="en-US" sz="2000" dirty="0"/>
              <a:t>of managing their finances effectively.</a:t>
            </a:r>
            <a:endParaRPr lang="en-CA" sz="2000" dirty="0"/>
          </a:p>
        </p:txBody>
      </p:sp>
    </p:spTree>
    <p:extLst>
      <p:ext uri="{BB962C8B-B14F-4D97-AF65-F5344CB8AC3E}">
        <p14:creationId xmlns:p14="http://schemas.microsoft.com/office/powerpoint/2010/main" val="1280594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6570CC06-DB21-401C-BCF8-AAC5FF550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9405B7-FDF7-4304-BFF8-30CD90AF4BDE}"/>
              </a:ext>
            </a:extLst>
          </p:cNvPr>
          <p:cNvSpPr>
            <a:spLocks noGrp="1"/>
          </p:cNvSpPr>
          <p:nvPr>
            <p:ph type="title"/>
          </p:nvPr>
        </p:nvSpPr>
        <p:spPr>
          <a:xfrm>
            <a:off x="432624" y="658568"/>
            <a:ext cx="3566160" cy="3580330"/>
          </a:xfrm>
        </p:spPr>
        <p:txBody>
          <a:bodyPr vert="horz" lIns="91440" tIns="45720" rIns="91440" bIns="45720" rtlCol="0" anchor="b">
            <a:normAutofit/>
          </a:bodyPr>
          <a:lstStyle/>
          <a:p>
            <a:pPr>
              <a:spcAft>
                <a:spcPts val="800"/>
              </a:spcAft>
            </a:pPr>
            <a:r>
              <a:rPr lang="en-US" sz="3400" b="1">
                <a:effectLst/>
              </a:rPr>
              <a:t>Thesis</a:t>
            </a:r>
            <a:r>
              <a:rPr lang="en-US" sz="3400">
                <a:effectLst/>
              </a:rPr>
              <a:t>:</a:t>
            </a:r>
            <a:br>
              <a:rPr lang="en-US" sz="3400">
                <a:effectLst/>
              </a:rPr>
            </a:br>
            <a:r>
              <a:rPr lang="en-US" sz="3400">
                <a:effectLst/>
              </a:rPr>
              <a:t>Is the youth financially responsible and what do they think about their financial future?</a:t>
            </a:r>
          </a:p>
        </p:txBody>
      </p:sp>
      <p:pic>
        <p:nvPicPr>
          <p:cNvPr id="5" name="Picture 4" descr="A graph of a graph showing savings and savings&#10;&#10;Description automatically generated with medium confidence">
            <a:extLst>
              <a:ext uri="{FF2B5EF4-FFF2-40B4-BE49-F238E27FC236}">
                <a16:creationId xmlns:a16="http://schemas.microsoft.com/office/drawing/2014/main" id="{EF0A9511-FEFF-8293-E736-3511764206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04825" y="346650"/>
            <a:ext cx="4180936" cy="2560821"/>
          </a:xfrm>
          <a:prstGeom prst="rect">
            <a:avLst/>
          </a:prstGeom>
        </p:spPr>
      </p:pic>
      <p:pic>
        <p:nvPicPr>
          <p:cNvPr id="4" name="Content Placeholder 3" descr="A graph with blue bars&#10;&#10;Description automatically generated">
            <a:extLst>
              <a:ext uri="{FF2B5EF4-FFF2-40B4-BE49-F238E27FC236}">
                <a16:creationId xmlns:a16="http://schemas.microsoft.com/office/drawing/2014/main" id="{917CFACF-93BA-EE13-CC35-106A13D7A625}"/>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8002387" y="346650"/>
            <a:ext cx="4180935" cy="2560821"/>
          </a:xfrm>
          <a:prstGeom prst="rect">
            <a:avLst/>
          </a:prstGeom>
        </p:spPr>
      </p:pic>
      <p:sp>
        <p:nvSpPr>
          <p:cNvPr id="41" name="sketch line">
            <a:extLst>
              <a:ext uri="{FF2B5EF4-FFF2-40B4-BE49-F238E27FC236}">
                <a16:creationId xmlns:a16="http://schemas.microsoft.com/office/drawing/2014/main" id="{15B998FC-4B98-4A07-B159-9E629180AF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4409267"/>
            <a:ext cx="3566160" cy="18288"/>
          </a:xfrm>
          <a:custGeom>
            <a:avLst/>
            <a:gdLst>
              <a:gd name="connsiteX0" fmla="*/ 0 w 3566160"/>
              <a:gd name="connsiteY0" fmla="*/ 0 h 18288"/>
              <a:gd name="connsiteX1" fmla="*/ 665683 w 3566160"/>
              <a:gd name="connsiteY1" fmla="*/ 0 h 18288"/>
              <a:gd name="connsiteX2" fmla="*/ 1331366 w 3566160"/>
              <a:gd name="connsiteY2" fmla="*/ 0 h 18288"/>
              <a:gd name="connsiteX3" fmla="*/ 1818742 w 3566160"/>
              <a:gd name="connsiteY3" fmla="*/ 0 h 18288"/>
              <a:gd name="connsiteX4" fmla="*/ 2413102 w 3566160"/>
              <a:gd name="connsiteY4" fmla="*/ 0 h 18288"/>
              <a:gd name="connsiteX5" fmla="*/ 2936138 w 3566160"/>
              <a:gd name="connsiteY5" fmla="*/ 0 h 18288"/>
              <a:gd name="connsiteX6" fmla="*/ 3566160 w 3566160"/>
              <a:gd name="connsiteY6" fmla="*/ 0 h 18288"/>
              <a:gd name="connsiteX7" fmla="*/ 3566160 w 3566160"/>
              <a:gd name="connsiteY7" fmla="*/ 18288 h 18288"/>
              <a:gd name="connsiteX8" fmla="*/ 2971800 w 3566160"/>
              <a:gd name="connsiteY8" fmla="*/ 18288 h 18288"/>
              <a:gd name="connsiteX9" fmla="*/ 2448763 w 3566160"/>
              <a:gd name="connsiteY9" fmla="*/ 18288 h 18288"/>
              <a:gd name="connsiteX10" fmla="*/ 1854403 w 3566160"/>
              <a:gd name="connsiteY10" fmla="*/ 18288 h 18288"/>
              <a:gd name="connsiteX11" fmla="*/ 1295705 w 3566160"/>
              <a:gd name="connsiteY11" fmla="*/ 18288 h 18288"/>
              <a:gd name="connsiteX12" fmla="*/ 772668 w 3566160"/>
              <a:gd name="connsiteY12" fmla="*/ 18288 h 18288"/>
              <a:gd name="connsiteX13" fmla="*/ 0 w 3566160"/>
              <a:gd name="connsiteY13" fmla="*/ 18288 h 18288"/>
              <a:gd name="connsiteX14" fmla="*/ 0 w 3566160"/>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66160" h="18288" fill="none" extrusionOk="0">
                <a:moveTo>
                  <a:pt x="0" y="0"/>
                </a:moveTo>
                <a:cubicBezTo>
                  <a:pt x="222644" y="15773"/>
                  <a:pt x="447078" y="-30288"/>
                  <a:pt x="665683" y="0"/>
                </a:cubicBezTo>
                <a:cubicBezTo>
                  <a:pt x="884288" y="30288"/>
                  <a:pt x="1132425" y="-6167"/>
                  <a:pt x="1331366" y="0"/>
                </a:cubicBezTo>
                <a:cubicBezTo>
                  <a:pt x="1530307" y="6167"/>
                  <a:pt x="1680942" y="17562"/>
                  <a:pt x="1818742" y="0"/>
                </a:cubicBezTo>
                <a:cubicBezTo>
                  <a:pt x="1956542" y="-17562"/>
                  <a:pt x="2130227" y="23032"/>
                  <a:pt x="2413102" y="0"/>
                </a:cubicBezTo>
                <a:cubicBezTo>
                  <a:pt x="2695977" y="-23032"/>
                  <a:pt x="2679988" y="-13260"/>
                  <a:pt x="2936138" y="0"/>
                </a:cubicBezTo>
                <a:cubicBezTo>
                  <a:pt x="3192288" y="13260"/>
                  <a:pt x="3378668" y="16268"/>
                  <a:pt x="3566160" y="0"/>
                </a:cubicBezTo>
                <a:cubicBezTo>
                  <a:pt x="3566199" y="7328"/>
                  <a:pt x="3566779" y="9982"/>
                  <a:pt x="3566160" y="18288"/>
                </a:cubicBezTo>
                <a:cubicBezTo>
                  <a:pt x="3315478" y="45899"/>
                  <a:pt x="3188272" y="-7574"/>
                  <a:pt x="2971800" y="18288"/>
                </a:cubicBezTo>
                <a:cubicBezTo>
                  <a:pt x="2755328" y="44150"/>
                  <a:pt x="2598570" y="34692"/>
                  <a:pt x="2448763" y="18288"/>
                </a:cubicBezTo>
                <a:cubicBezTo>
                  <a:pt x="2298956" y="1884"/>
                  <a:pt x="2011344" y="-7043"/>
                  <a:pt x="1854403" y="18288"/>
                </a:cubicBezTo>
                <a:cubicBezTo>
                  <a:pt x="1697462" y="43619"/>
                  <a:pt x="1444994" y="618"/>
                  <a:pt x="1295705" y="18288"/>
                </a:cubicBezTo>
                <a:cubicBezTo>
                  <a:pt x="1146416" y="35958"/>
                  <a:pt x="965401" y="42167"/>
                  <a:pt x="772668" y="18288"/>
                </a:cubicBezTo>
                <a:cubicBezTo>
                  <a:pt x="579935" y="-5591"/>
                  <a:pt x="352420" y="-19381"/>
                  <a:pt x="0" y="18288"/>
                </a:cubicBezTo>
                <a:cubicBezTo>
                  <a:pt x="-593" y="9736"/>
                  <a:pt x="244" y="6610"/>
                  <a:pt x="0" y="0"/>
                </a:cubicBezTo>
                <a:close/>
              </a:path>
              <a:path w="3566160" h="18288" stroke="0" extrusionOk="0">
                <a:moveTo>
                  <a:pt x="0" y="0"/>
                </a:moveTo>
                <a:cubicBezTo>
                  <a:pt x="169947" y="-5008"/>
                  <a:pt x="340602" y="-17518"/>
                  <a:pt x="594360" y="0"/>
                </a:cubicBezTo>
                <a:cubicBezTo>
                  <a:pt x="848118" y="17518"/>
                  <a:pt x="997921" y="8866"/>
                  <a:pt x="1224382" y="0"/>
                </a:cubicBezTo>
                <a:cubicBezTo>
                  <a:pt x="1450843" y="-8866"/>
                  <a:pt x="1572343" y="8392"/>
                  <a:pt x="1783080" y="0"/>
                </a:cubicBezTo>
                <a:cubicBezTo>
                  <a:pt x="1993817" y="-8392"/>
                  <a:pt x="2266728" y="2126"/>
                  <a:pt x="2448763" y="0"/>
                </a:cubicBezTo>
                <a:cubicBezTo>
                  <a:pt x="2630798" y="-2126"/>
                  <a:pt x="2815508" y="-13843"/>
                  <a:pt x="3043123" y="0"/>
                </a:cubicBezTo>
                <a:cubicBezTo>
                  <a:pt x="3270738" y="13843"/>
                  <a:pt x="3420568" y="2184"/>
                  <a:pt x="3566160" y="0"/>
                </a:cubicBezTo>
                <a:cubicBezTo>
                  <a:pt x="3566487" y="8595"/>
                  <a:pt x="3566088" y="13110"/>
                  <a:pt x="3566160" y="18288"/>
                </a:cubicBezTo>
                <a:cubicBezTo>
                  <a:pt x="3421748" y="9323"/>
                  <a:pt x="3176383" y="-3939"/>
                  <a:pt x="2971800" y="18288"/>
                </a:cubicBezTo>
                <a:cubicBezTo>
                  <a:pt x="2767217" y="40515"/>
                  <a:pt x="2590769" y="4336"/>
                  <a:pt x="2306117" y="18288"/>
                </a:cubicBezTo>
                <a:cubicBezTo>
                  <a:pt x="2021465" y="32240"/>
                  <a:pt x="1860727" y="-9280"/>
                  <a:pt x="1676095" y="18288"/>
                </a:cubicBezTo>
                <a:cubicBezTo>
                  <a:pt x="1491463" y="45856"/>
                  <a:pt x="1329173" y="5765"/>
                  <a:pt x="1153058" y="18288"/>
                </a:cubicBezTo>
                <a:cubicBezTo>
                  <a:pt x="976943" y="30811"/>
                  <a:pt x="895178" y="4751"/>
                  <a:pt x="665683" y="18288"/>
                </a:cubicBezTo>
                <a:cubicBezTo>
                  <a:pt x="436189" y="31825"/>
                  <a:pt x="302924" y="2002"/>
                  <a:pt x="0" y="18288"/>
                </a:cubicBezTo>
                <a:cubicBezTo>
                  <a:pt x="822" y="10564"/>
                  <a:pt x="-23" y="457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448976505">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graph of a person's level&#10;&#10;Description automatically generated">
            <a:extLst>
              <a:ext uri="{FF2B5EF4-FFF2-40B4-BE49-F238E27FC236}">
                <a16:creationId xmlns:a16="http://schemas.microsoft.com/office/drawing/2014/main" id="{785230E6-4C83-322A-FB07-EEFFCF87A48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52992" y="3086976"/>
            <a:ext cx="4232767" cy="2560821"/>
          </a:xfrm>
          <a:prstGeom prst="rect">
            <a:avLst/>
          </a:prstGeom>
        </p:spPr>
      </p:pic>
      <p:pic>
        <p:nvPicPr>
          <p:cNvPr id="7" name="Picture 6" descr="A graph of a number of people with different colored bars&#10;&#10;Description automatically generated with medium confidence">
            <a:extLst>
              <a:ext uri="{FF2B5EF4-FFF2-40B4-BE49-F238E27FC236}">
                <a16:creationId xmlns:a16="http://schemas.microsoft.com/office/drawing/2014/main" id="{0DB45C1A-CA9E-F0AC-7389-6110DCF797D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06659" y="3101321"/>
            <a:ext cx="4185341" cy="2532130"/>
          </a:xfrm>
          <a:prstGeom prst="rect">
            <a:avLst/>
          </a:prstGeom>
        </p:spPr>
      </p:pic>
      <p:sp>
        <p:nvSpPr>
          <p:cNvPr id="9" name="Rounded Rectangle 8">
            <a:extLst>
              <a:ext uri="{FF2B5EF4-FFF2-40B4-BE49-F238E27FC236}">
                <a16:creationId xmlns:a16="http://schemas.microsoft.com/office/drawing/2014/main" id="{110801B8-CBBB-E44D-DDC3-D5296C1F4D3E}"/>
              </a:ext>
            </a:extLst>
          </p:cNvPr>
          <p:cNvSpPr/>
          <p:nvPr/>
        </p:nvSpPr>
        <p:spPr>
          <a:xfrm>
            <a:off x="3568952" y="6008792"/>
            <a:ext cx="4652682" cy="79678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The youth showcases a constant state of financial stress.</a:t>
            </a:r>
          </a:p>
        </p:txBody>
      </p:sp>
      <p:cxnSp>
        <p:nvCxnSpPr>
          <p:cNvPr id="11" name="Curved Connector 10">
            <a:extLst>
              <a:ext uri="{FF2B5EF4-FFF2-40B4-BE49-F238E27FC236}">
                <a16:creationId xmlns:a16="http://schemas.microsoft.com/office/drawing/2014/main" id="{FD539DDA-D66B-F2D7-91C1-2A5200139E45}"/>
              </a:ext>
            </a:extLst>
          </p:cNvPr>
          <p:cNvCxnSpPr>
            <a:stCxn id="9" idx="3"/>
          </p:cNvCxnSpPr>
          <p:nvPr/>
        </p:nvCxnSpPr>
        <p:spPr>
          <a:xfrm flipV="1">
            <a:off x="8221634" y="3989294"/>
            <a:ext cx="1433354" cy="2417890"/>
          </a:xfrm>
          <a:prstGeom prst="curvedConnector2">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320875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38F53-1D6D-ED52-5A34-3430C4F16FDF}"/>
              </a:ext>
            </a:extLst>
          </p:cNvPr>
          <p:cNvSpPr>
            <a:spLocks noGrp="1"/>
          </p:cNvSpPr>
          <p:nvPr>
            <p:ph type="title"/>
          </p:nvPr>
        </p:nvSpPr>
        <p:spPr>
          <a:xfrm>
            <a:off x="112058" y="-231869"/>
            <a:ext cx="10515600" cy="1325563"/>
          </a:xfrm>
        </p:spPr>
        <p:txBody>
          <a:bodyPr/>
          <a:lstStyle/>
          <a:p>
            <a:r>
              <a:rPr lang="en-US" dirty="0"/>
              <a:t>Thesis: Continued</a:t>
            </a:r>
          </a:p>
        </p:txBody>
      </p:sp>
      <p:pic>
        <p:nvPicPr>
          <p:cNvPr id="4" name="Picture 2" descr="A graph of a number of people&#10;&#10;Description automatically generated with medium confidence">
            <a:extLst>
              <a:ext uri="{FF2B5EF4-FFF2-40B4-BE49-F238E27FC236}">
                <a16:creationId xmlns:a16="http://schemas.microsoft.com/office/drawing/2014/main" id="{E8C385ED-DA9A-B42C-1DA8-D4FF94C0AC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4545" y="950689"/>
            <a:ext cx="7577492" cy="4813617"/>
          </a:xfrm>
          <a:prstGeom prst="rect">
            <a:avLst/>
          </a:prstGeom>
          <a:noFill/>
          <a:extLst>
            <a:ext uri="{909E8E84-426E-40DD-AFC4-6F175D3DCCD1}">
              <a14:hiddenFill xmlns:a14="http://schemas.microsoft.com/office/drawing/2010/main">
                <a:solidFill>
                  <a:srgbClr val="FFFFFF"/>
                </a:solidFill>
              </a14:hiddenFill>
            </a:ext>
          </a:extLst>
        </p:spPr>
      </p:pic>
      <p:sp>
        <p:nvSpPr>
          <p:cNvPr id="3" name="Left Arrow 2">
            <a:extLst>
              <a:ext uri="{FF2B5EF4-FFF2-40B4-BE49-F238E27FC236}">
                <a16:creationId xmlns:a16="http://schemas.microsoft.com/office/drawing/2014/main" id="{6F86387F-6D38-0694-1F20-9F9081E12B01}"/>
              </a:ext>
            </a:extLst>
          </p:cNvPr>
          <p:cNvSpPr/>
          <p:nvPr/>
        </p:nvSpPr>
        <p:spPr>
          <a:xfrm>
            <a:off x="-215155" y="600635"/>
            <a:ext cx="4482353" cy="278336"/>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a:extLst>
              <a:ext uri="{FF2B5EF4-FFF2-40B4-BE49-F238E27FC236}">
                <a16:creationId xmlns:a16="http://schemas.microsoft.com/office/drawing/2014/main" id="{9692FA33-B6E9-1A02-273C-804455545B34}"/>
              </a:ext>
            </a:extLst>
          </p:cNvPr>
          <p:cNvSpPr/>
          <p:nvPr/>
        </p:nvSpPr>
        <p:spPr>
          <a:xfrm>
            <a:off x="3146612" y="5970494"/>
            <a:ext cx="4894729"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The youth displays very high level of influenceability from any source.</a:t>
            </a:r>
          </a:p>
        </p:txBody>
      </p:sp>
    </p:spTree>
    <p:extLst>
      <p:ext uri="{BB962C8B-B14F-4D97-AF65-F5344CB8AC3E}">
        <p14:creationId xmlns:p14="http://schemas.microsoft.com/office/powerpoint/2010/main" val="3343814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60" name="Rectangle 1059">
            <a:extLst>
              <a:ext uri="{FF2B5EF4-FFF2-40B4-BE49-F238E27FC236}">
                <a16:creationId xmlns:a16="http://schemas.microsoft.com/office/drawing/2014/main" id="{0550F5B9-399F-4FAD-AE6C-ED65F9A43A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62" name="Rectangle 1061">
            <a:extLst>
              <a:ext uri="{FF2B5EF4-FFF2-40B4-BE49-F238E27FC236}">
                <a16:creationId xmlns:a16="http://schemas.microsoft.com/office/drawing/2014/main" id="{C062E60F-5CD4-4268-8359-807663468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288350"/>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C349021-AD2E-A0B4-2F53-6920BFFF71C8}"/>
              </a:ext>
            </a:extLst>
          </p:cNvPr>
          <p:cNvSpPr>
            <a:spLocks noGrp="1"/>
          </p:cNvSpPr>
          <p:nvPr>
            <p:ph type="title"/>
          </p:nvPr>
        </p:nvSpPr>
        <p:spPr>
          <a:xfrm>
            <a:off x="841248" y="510047"/>
            <a:ext cx="3300984" cy="1645920"/>
          </a:xfrm>
        </p:spPr>
        <p:txBody>
          <a:bodyPr>
            <a:normAutofit/>
          </a:bodyPr>
          <a:lstStyle/>
          <a:p>
            <a:r>
              <a:rPr lang="en-US" sz="2800"/>
              <a:t>Hypothesis 1:  </a:t>
            </a:r>
          </a:p>
        </p:txBody>
      </p:sp>
      <p:sp>
        <p:nvSpPr>
          <p:cNvPr id="1064" name="Rectangle 1063">
            <a:extLst>
              <a:ext uri="{FF2B5EF4-FFF2-40B4-BE49-F238E27FC236}">
                <a16:creationId xmlns:a16="http://schemas.microsoft.com/office/drawing/2014/main" id="{BB341EC3-1810-4D33-BA3F-E2D0AA0EC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980964"/>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66" name="Rectangle 1065">
            <a:extLst>
              <a:ext uri="{FF2B5EF4-FFF2-40B4-BE49-F238E27FC236}">
                <a16:creationId xmlns:a16="http://schemas.microsoft.com/office/drawing/2014/main" id="{10127CDE-2B99-47A8-BB3C-7D17519105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610864" y="1323863"/>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3044F08-2DA7-215B-F2E0-FB802FD343FE}"/>
              </a:ext>
            </a:extLst>
          </p:cNvPr>
          <p:cNvSpPr>
            <a:spLocks noGrp="1"/>
          </p:cNvSpPr>
          <p:nvPr>
            <p:ph idx="1"/>
          </p:nvPr>
        </p:nvSpPr>
        <p:spPr>
          <a:xfrm>
            <a:off x="4581144" y="510047"/>
            <a:ext cx="6858000" cy="1645920"/>
          </a:xfrm>
        </p:spPr>
        <p:txBody>
          <a:bodyPr anchor="ctr">
            <a:normAutofit/>
          </a:bodyPr>
          <a:lstStyle/>
          <a:p>
            <a:r>
              <a:rPr lang="en-US" sz="1800">
                <a:latin typeface="Aptos Display" panose="02110004020202020204"/>
              </a:rPr>
              <a:t>Young</a:t>
            </a:r>
            <a:r>
              <a:rPr lang="en-US" sz="1800"/>
              <a:t> adults who receive formal education in personal finance are more likely to demonstrate financial responsibility and exhibit positive saving habits compared to those without such education. </a:t>
            </a:r>
          </a:p>
          <a:p>
            <a:endParaRPr lang="en-US" sz="1800"/>
          </a:p>
        </p:txBody>
      </p:sp>
      <p:pic>
        <p:nvPicPr>
          <p:cNvPr id="8" name="Picture 7">
            <a:extLst>
              <a:ext uri="{FF2B5EF4-FFF2-40B4-BE49-F238E27FC236}">
                <a16:creationId xmlns:a16="http://schemas.microsoft.com/office/drawing/2014/main" id="{7C0599AB-A609-31C7-6045-00EC99A7F544}"/>
              </a:ext>
            </a:extLst>
          </p:cNvPr>
          <p:cNvPicPr>
            <a:picLocks noChangeAspect="1"/>
          </p:cNvPicPr>
          <p:nvPr/>
        </p:nvPicPr>
        <p:blipFill>
          <a:blip r:embed="rId2"/>
          <a:stretch>
            <a:fillRect/>
          </a:stretch>
        </p:blipFill>
        <p:spPr>
          <a:xfrm>
            <a:off x="557784" y="3095392"/>
            <a:ext cx="3584448" cy="2661452"/>
          </a:xfrm>
          <a:prstGeom prst="rect">
            <a:avLst/>
          </a:prstGeom>
        </p:spPr>
      </p:pic>
      <p:pic>
        <p:nvPicPr>
          <p:cNvPr id="7" name="Picture 6">
            <a:extLst>
              <a:ext uri="{FF2B5EF4-FFF2-40B4-BE49-F238E27FC236}">
                <a16:creationId xmlns:a16="http://schemas.microsoft.com/office/drawing/2014/main" id="{EAE583D8-14FC-88D9-B8C8-55C11FCA1559}"/>
              </a:ext>
            </a:extLst>
          </p:cNvPr>
          <p:cNvPicPr>
            <a:picLocks noChangeAspect="1"/>
          </p:cNvPicPr>
          <p:nvPr/>
        </p:nvPicPr>
        <p:blipFill>
          <a:blip r:embed="rId3"/>
          <a:stretch>
            <a:fillRect/>
          </a:stretch>
        </p:blipFill>
        <p:spPr>
          <a:xfrm>
            <a:off x="4347599" y="3089708"/>
            <a:ext cx="3651682" cy="2672821"/>
          </a:xfrm>
          <a:prstGeom prst="rect">
            <a:avLst/>
          </a:prstGeom>
        </p:spPr>
      </p:pic>
      <p:pic>
        <p:nvPicPr>
          <p:cNvPr id="5" name="Picture 4" descr="A graph of a pie chart&#10;&#10;Description automatically generated">
            <a:extLst>
              <a:ext uri="{FF2B5EF4-FFF2-40B4-BE49-F238E27FC236}">
                <a16:creationId xmlns:a16="http://schemas.microsoft.com/office/drawing/2014/main" id="{28A751A7-75AD-F61B-B532-B8FD174F6E1C}"/>
              </a:ext>
            </a:extLst>
          </p:cNvPr>
          <p:cNvPicPr>
            <a:picLocks noChangeAspect="1"/>
          </p:cNvPicPr>
          <p:nvPr/>
        </p:nvPicPr>
        <p:blipFill>
          <a:blip r:embed="rId4"/>
          <a:stretch>
            <a:fillRect/>
          </a:stretch>
        </p:blipFill>
        <p:spPr>
          <a:xfrm>
            <a:off x="8137415" y="3093048"/>
            <a:ext cx="3584448" cy="2677345"/>
          </a:xfrm>
          <a:prstGeom prst="rect">
            <a:avLst/>
          </a:prstGeom>
        </p:spPr>
      </p:pic>
    </p:spTree>
    <p:extLst>
      <p:ext uri="{BB962C8B-B14F-4D97-AF65-F5344CB8AC3E}">
        <p14:creationId xmlns:p14="http://schemas.microsoft.com/office/powerpoint/2010/main" val="30828209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8242CA7-CB0A-1FA2-56F1-9CB913CAA853}"/>
            </a:ext>
          </a:extLst>
        </p:cNvPr>
        <p:cNvGrpSpPr/>
        <p:nvPr/>
      </p:nvGrpSpPr>
      <p:grpSpPr>
        <a:xfrm>
          <a:off x="0" y="0"/>
          <a:ext cx="0" cy="0"/>
          <a:chOff x="0" y="0"/>
          <a:chExt cx="0" cy="0"/>
        </a:xfrm>
      </p:grpSpPr>
      <p:sp useBgFill="1">
        <p:nvSpPr>
          <p:cNvPr id="1067" name="Rectangle 1066">
            <a:extLst>
              <a:ext uri="{FF2B5EF4-FFF2-40B4-BE49-F238E27FC236}">
                <a16:creationId xmlns:a16="http://schemas.microsoft.com/office/drawing/2014/main" id="{0550F5B9-399F-4FAD-AE6C-ED65F9A43A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68" name="Rectangle 1067">
            <a:extLst>
              <a:ext uri="{FF2B5EF4-FFF2-40B4-BE49-F238E27FC236}">
                <a16:creationId xmlns:a16="http://schemas.microsoft.com/office/drawing/2014/main" id="{C062E60F-5CD4-4268-8359-807663468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288350"/>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6BDB0E6-C46A-3074-F057-1E1C26CA3D18}"/>
              </a:ext>
            </a:extLst>
          </p:cNvPr>
          <p:cNvSpPr>
            <a:spLocks noGrp="1"/>
          </p:cNvSpPr>
          <p:nvPr>
            <p:ph type="title"/>
          </p:nvPr>
        </p:nvSpPr>
        <p:spPr>
          <a:xfrm>
            <a:off x="841248" y="510047"/>
            <a:ext cx="3300984" cy="1645920"/>
          </a:xfrm>
        </p:spPr>
        <p:txBody>
          <a:bodyPr vert="horz" lIns="91440" tIns="45720" rIns="91440" bIns="45720" rtlCol="0" anchor="ctr">
            <a:normAutofit/>
          </a:bodyPr>
          <a:lstStyle/>
          <a:p>
            <a:r>
              <a:rPr lang="en-US" sz="2800"/>
              <a:t>Hypothesis 2:  </a:t>
            </a:r>
          </a:p>
        </p:txBody>
      </p:sp>
      <p:sp>
        <p:nvSpPr>
          <p:cNvPr id="1069" name="Rectangle 1068">
            <a:extLst>
              <a:ext uri="{FF2B5EF4-FFF2-40B4-BE49-F238E27FC236}">
                <a16:creationId xmlns:a16="http://schemas.microsoft.com/office/drawing/2014/main" id="{BB341EC3-1810-4D33-BA3F-E2D0AA0EC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980964"/>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66" name="Rectangle 1065">
            <a:extLst>
              <a:ext uri="{FF2B5EF4-FFF2-40B4-BE49-F238E27FC236}">
                <a16:creationId xmlns:a16="http://schemas.microsoft.com/office/drawing/2014/main" id="{10127CDE-2B99-47A8-BB3C-7D17519105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610864" y="1323863"/>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1A7A2AB-F349-4342-D28F-D9E714F4A093}"/>
              </a:ext>
            </a:extLst>
          </p:cNvPr>
          <p:cNvSpPr txBox="1"/>
          <p:nvPr/>
        </p:nvSpPr>
        <p:spPr>
          <a:xfrm>
            <a:off x="4581144" y="510047"/>
            <a:ext cx="6858000" cy="1645920"/>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a:t>The level of financial stress experienced by youth is negatively correlated with their perception of financial responsibility and optimism about their financial future. </a:t>
            </a:r>
          </a:p>
          <a:p>
            <a:pPr indent="-228600">
              <a:lnSpc>
                <a:spcPct val="90000"/>
              </a:lnSpc>
              <a:spcAft>
                <a:spcPts val="600"/>
              </a:spcAft>
              <a:buFont typeface="Arial" panose="020B0604020202020204" pitchFamily="34" charset="0"/>
              <a:buChar char="•"/>
            </a:pPr>
            <a:endParaRPr lang="en-US"/>
          </a:p>
        </p:txBody>
      </p:sp>
      <p:pic>
        <p:nvPicPr>
          <p:cNvPr id="3" name="Picture 2" descr="A graph showing a stress vs optimism&#10;&#10;Description automatically generated">
            <a:extLst>
              <a:ext uri="{FF2B5EF4-FFF2-40B4-BE49-F238E27FC236}">
                <a16:creationId xmlns:a16="http://schemas.microsoft.com/office/drawing/2014/main" id="{F3646275-E94C-4D62-7EC1-22CD29190A52}"/>
              </a:ext>
            </a:extLst>
          </p:cNvPr>
          <p:cNvPicPr>
            <a:picLocks noChangeAspect="1"/>
          </p:cNvPicPr>
          <p:nvPr/>
        </p:nvPicPr>
        <p:blipFill>
          <a:blip r:embed="rId2"/>
          <a:stretch>
            <a:fillRect/>
          </a:stretch>
        </p:blipFill>
        <p:spPr>
          <a:xfrm>
            <a:off x="557784" y="2902563"/>
            <a:ext cx="3584448" cy="2600796"/>
          </a:xfrm>
          <a:prstGeom prst="rect">
            <a:avLst/>
          </a:prstGeom>
        </p:spPr>
      </p:pic>
      <p:pic>
        <p:nvPicPr>
          <p:cNvPr id="5" name="Picture 4" descr="A graph showing a couple of blue squares&#10;&#10;Description automatically generated">
            <a:extLst>
              <a:ext uri="{FF2B5EF4-FFF2-40B4-BE49-F238E27FC236}">
                <a16:creationId xmlns:a16="http://schemas.microsoft.com/office/drawing/2014/main" id="{CB35033E-848E-BBF7-A579-005028FC442A}"/>
              </a:ext>
            </a:extLst>
          </p:cNvPr>
          <p:cNvPicPr>
            <a:picLocks noChangeAspect="1"/>
          </p:cNvPicPr>
          <p:nvPr/>
        </p:nvPicPr>
        <p:blipFill>
          <a:blip r:embed="rId3"/>
          <a:stretch>
            <a:fillRect/>
          </a:stretch>
        </p:blipFill>
        <p:spPr>
          <a:xfrm>
            <a:off x="4347599" y="2904468"/>
            <a:ext cx="3649761" cy="2607869"/>
          </a:xfrm>
          <a:prstGeom prst="rect">
            <a:avLst/>
          </a:prstGeom>
        </p:spPr>
      </p:pic>
      <p:pic>
        <p:nvPicPr>
          <p:cNvPr id="4" name="Picture 3">
            <a:extLst>
              <a:ext uri="{FF2B5EF4-FFF2-40B4-BE49-F238E27FC236}">
                <a16:creationId xmlns:a16="http://schemas.microsoft.com/office/drawing/2014/main" id="{6B4F204F-487B-C98F-38E7-0CDFDFFF5334}"/>
              </a:ext>
            </a:extLst>
          </p:cNvPr>
          <p:cNvPicPr>
            <a:picLocks noChangeAspect="1"/>
          </p:cNvPicPr>
          <p:nvPr/>
        </p:nvPicPr>
        <p:blipFill>
          <a:blip r:embed="rId4"/>
          <a:stretch>
            <a:fillRect/>
          </a:stretch>
        </p:blipFill>
        <p:spPr>
          <a:xfrm>
            <a:off x="8137415" y="2893583"/>
            <a:ext cx="3584448" cy="2618754"/>
          </a:xfrm>
          <a:prstGeom prst="rect">
            <a:avLst/>
          </a:prstGeom>
        </p:spPr>
      </p:pic>
    </p:spTree>
    <p:extLst>
      <p:ext uri="{BB962C8B-B14F-4D97-AF65-F5344CB8AC3E}">
        <p14:creationId xmlns:p14="http://schemas.microsoft.com/office/powerpoint/2010/main" val="24267923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00D7272-AC1B-2A67-6A18-EBA84003F4B7}"/>
            </a:ext>
          </a:extLst>
        </p:cNvPr>
        <p:cNvGrpSpPr/>
        <p:nvPr/>
      </p:nvGrpSpPr>
      <p:grpSpPr>
        <a:xfrm>
          <a:off x="0" y="0"/>
          <a:ext cx="0" cy="0"/>
          <a:chOff x="0" y="0"/>
          <a:chExt cx="0" cy="0"/>
        </a:xfrm>
      </p:grpSpPr>
      <p:sp useBgFill="1">
        <p:nvSpPr>
          <p:cNvPr id="1052" name="Rectangle 1051">
            <a:extLst>
              <a:ext uri="{FF2B5EF4-FFF2-40B4-BE49-F238E27FC236}">
                <a16:creationId xmlns:a16="http://schemas.microsoft.com/office/drawing/2014/main" id="{98DFE99E-1A2A-155A-C4FA-4BBB10444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53" name="Rectangle 1052">
            <a:extLst>
              <a:ext uri="{FF2B5EF4-FFF2-40B4-BE49-F238E27FC236}">
                <a16:creationId xmlns:a16="http://schemas.microsoft.com/office/drawing/2014/main" id="{E13E9F18-3CD2-C5CB-E973-FE30D8F2A4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288350"/>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43A4721-AB81-608C-5F60-398431BC4075}"/>
              </a:ext>
            </a:extLst>
          </p:cNvPr>
          <p:cNvSpPr>
            <a:spLocks noGrp="1"/>
          </p:cNvSpPr>
          <p:nvPr>
            <p:ph type="title"/>
          </p:nvPr>
        </p:nvSpPr>
        <p:spPr>
          <a:xfrm>
            <a:off x="841248" y="510047"/>
            <a:ext cx="3300984" cy="1645920"/>
          </a:xfrm>
        </p:spPr>
        <p:txBody>
          <a:bodyPr>
            <a:normAutofit/>
          </a:bodyPr>
          <a:lstStyle/>
          <a:p>
            <a:r>
              <a:rPr lang="en-US" sz="2800"/>
              <a:t>Hypothesis 3:  </a:t>
            </a:r>
          </a:p>
        </p:txBody>
      </p:sp>
      <p:sp>
        <p:nvSpPr>
          <p:cNvPr id="1054" name="Rectangle 1053">
            <a:extLst>
              <a:ext uri="{FF2B5EF4-FFF2-40B4-BE49-F238E27FC236}">
                <a16:creationId xmlns:a16="http://schemas.microsoft.com/office/drawing/2014/main" id="{5EF192F6-CE69-D565-870F-4A763DC3ED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980964"/>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55" name="Rectangle 1054">
            <a:extLst>
              <a:ext uri="{FF2B5EF4-FFF2-40B4-BE49-F238E27FC236}">
                <a16:creationId xmlns:a16="http://schemas.microsoft.com/office/drawing/2014/main" id="{72B1EF6E-ABCF-9384-878A-391A2DD5E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610864" y="1323863"/>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A14A55D-2B58-085D-25C2-75A0507B609C}"/>
              </a:ext>
            </a:extLst>
          </p:cNvPr>
          <p:cNvSpPr txBox="1"/>
          <p:nvPr/>
        </p:nvSpPr>
        <p:spPr>
          <a:xfrm>
            <a:off x="4429064" y="732842"/>
            <a:ext cx="7063928" cy="1200329"/>
          </a:xfrm>
          <a:prstGeom prst="rect">
            <a:avLst/>
          </a:prstGeom>
          <a:noFill/>
        </p:spPr>
        <p:txBody>
          <a:bodyPr wrap="square" rtlCol="0">
            <a:spAutoFit/>
          </a:bodyPr>
          <a:lstStyle/>
          <a:p>
            <a:r>
              <a:rPr lang="en-US">
                <a:latin typeface="Aptos Display" panose="02110004020202020204"/>
              </a:rPr>
              <a:t>Social</a:t>
            </a:r>
            <a:r>
              <a:rPr lang="en-US"/>
              <a:t> media influences youth's financial decision-making, leading to a greater tendency to engage in impulsive spending rather than saving for long-term financial goals. </a:t>
            </a:r>
          </a:p>
          <a:p>
            <a:endParaRPr lang="en-US"/>
          </a:p>
        </p:txBody>
      </p:sp>
      <mc:AlternateContent xmlns:mc="http://schemas.openxmlformats.org/markup-compatibility/2006" xmlns:p14="http://schemas.microsoft.com/office/powerpoint/2010/main">
        <mc:Choice Requires="p14">
          <p:contentPart p14:bwMode="auto" r:id="rId2">
            <p14:nvContentPartPr>
              <p14:cNvPr id="11" name="Ink 10">
                <a:extLst>
                  <a:ext uri="{FF2B5EF4-FFF2-40B4-BE49-F238E27FC236}">
                    <a16:creationId xmlns:a16="http://schemas.microsoft.com/office/drawing/2014/main" id="{D5A2B4B9-7DFD-E775-8168-7516BE62C61D}"/>
                  </a:ext>
                </a:extLst>
              </p14:cNvPr>
              <p14:cNvContentPartPr/>
              <p14:nvPr/>
            </p14:nvContentPartPr>
            <p14:xfrm>
              <a:off x="198000" y="6647640"/>
              <a:ext cx="360" cy="83520"/>
            </p14:xfrm>
          </p:contentPart>
        </mc:Choice>
        <mc:Fallback xmlns="">
          <p:pic>
            <p:nvPicPr>
              <p:cNvPr id="11" name="Ink 10">
                <a:extLst>
                  <a:ext uri="{FF2B5EF4-FFF2-40B4-BE49-F238E27FC236}">
                    <a16:creationId xmlns:a16="http://schemas.microsoft.com/office/drawing/2014/main" id="{D5A2B4B9-7DFD-E775-8168-7516BE62C61D}"/>
                  </a:ext>
                </a:extLst>
              </p:cNvPr>
              <p:cNvPicPr/>
              <p:nvPr/>
            </p:nvPicPr>
            <p:blipFill>
              <a:blip r:embed="rId6"/>
              <a:stretch>
                <a:fillRect/>
              </a:stretch>
            </p:blipFill>
            <p:spPr>
              <a:xfrm>
                <a:off x="191880" y="6641520"/>
                <a:ext cx="12600" cy="957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2" name="Ink 11">
                <a:extLst>
                  <a:ext uri="{FF2B5EF4-FFF2-40B4-BE49-F238E27FC236}">
                    <a16:creationId xmlns:a16="http://schemas.microsoft.com/office/drawing/2014/main" id="{E9843C16-615F-1D6F-8586-21913B3DF1DE}"/>
                  </a:ext>
                </a:extLst>
              </p14:cNvPr>
              <p14:cNvContentPartPr/>
              <p14:nvPr/>
            </p14:nvContentPartPr>
            <p14:xfrm>
              <a:off x="203400" y="6571680"/>
              <a:ext cx="360" cy="360"/>
            </p14:xfrm>
          </p:contentPart>
        </mc:Choice>
        <mc:Fallback xmlns="">
          <p:pic>
            <p:nvPicPr>
              <p:cNvPr id="12" name="Ink 11">
                <a:extLst>
                  <a:ext uri="{FF2B5EF4-FFF2-40B4-BE49-F238E27FC236}">
                    <a16:creationId xmlns:a16="http://schemas.microsoft.com/office/drawing/2014/main" id="{E9843C16-615F-1D6F-8586-21913B3DF1DE}"/>
                  </a:ext>
                </a:extLst>
              </p:cNvPr>
              <p:cNvPicPr/>
              <p:nvPr/>
            </p:nvPicPr>
            <p:blipFill>
              <a:blip r:embed="rId8"/>
              <a:stretch>
                <a:fillRect/>
              </a:stretch>
            </p:blipFill>
            <p:spPr>
              <a:xfrm>
                <a:off x="197280" y="6565560"/>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8" name="Ink 17">
                <a:extLst>
                  <a:ext uri="{FF2B5EF4-FFF2-40B4-BE49-F238E27FC236}">
                    <a16:creationId xmlns:a16="http://schemas.microsoft.com/office/drawing/2014/main" id="{906790AC-3725-1693-0B50-F8AF8E5A8CFF}"/>
                  </a:ext>
                </a:extLst>
              </p14:cNvPr>
              <p14:cNvContentPartPr/>
              <p14:nvPr/>
            </p14:nvContentPartPr>
            <p14:xfrm>
              <a:off x="3592800" y="4175520"/>
              <a:ext cx="360" cy="360"/>
            </p14:xfrm>
          </p:contentPart>
        </mc:Choice>
        <mc:Fallback xmlns="">
          <p:pic>
            <p:nvPicPr>
              <p:cNvPr id="18" name="Ink 17">
                <a:extLst>
                  <a:ext uri="{FF2B5EF4-FFF2-40B4-BE49-F238E27FC236}">
                    <a16:creationId xmlns:a16="http://schemas.microsoft.com/office/drawing/2014/main" id="{906790AC-3725-1693-0B50-F8AF8E5A8CFF}"/>
                  </a:ext>
                </a:extLst>
              </p:cNvPr>
              <p:cNvPicPr/>
              <p:nvPr/>
            </p:nvPicPr>
            <p:blipFill>
              <a:blip r:embed="rId10"/>
              <a:stretch>
                <a:fillRect/>
              </a:stretch>
            </p:blipFill>
            <p:spPr>
              <a:xfrm>
                <a:off x="3586680" y="4169400"/>
                <a:ext cx="12600" cy="12600"/>
              </a:xfrm>
              <a:prstGeom prst="rect">
                <a:avLst/>
              </a:prstGeom>
            </p:spPr>
          </p:pic>
        </mc:Fallback>
      </mc:AlternateContent>
      <p:sp>
        <p:nvSpPr>
          <p:cNvPr id="20" name="Rectangle 19">
            <a:extLst>
              <a:ext uri="{FF2B5EF4-FFF2-40B4-BE49-F238E27FC236}">
                <a16:creationId xmlns:a16="http://schemas.microsoft.com/office/drawing/2014/main" id="{B8A08F8A-AC1D-8CC7-AC90-9CF1D4AA40C8}"/>
              </a:ext>
            </a:extLst>
          </p:cNvPr>
          <p:cNvSpPr/>
          <p:nvPr/>
        </p:nvSpPr>
        <p:spPr>
          <a:xfrm>
            <a:off x="2926080" y="3068009"/>
            <a:ext cx="666720" cy="167394"/>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3" name="Picture 2">
            <a:extLst>
              <a:ext uri="{FF2B5EF4-FFF2-40B4-BE49-F238E27FC236}">
                <a16:creationId xmlns:a16="http://schemas.microsoft.com/office/drawing/2014/main" id="{3D643403-D6A7-577D-179E-9CB4C46BD41D}"/>
              </a:ext>
            </a:extLst>
          </p:cNvPr>
          <p:cNvPicPr>
            <a:picLocks noChangeAspect="1"/>
          </p:cNvPicPr>
          <p:nvPr/>
        </p:nvPicPr>
        <p:blipFill>
          <a:blip r:embed="rId11"/>
          <a:stretch>
            <a:fillRect/>
          </a:stretch>
        </p:blipFill>
        <p:spPr>
          <a:xfrm>
            <a:off x="4668611" y="3147332"/>
            <a:ext cx="3507921" cy="2348592"/>
          </a:xfrm>
          <a:prstGeom prst="rect">
            <a:avLst/>
          </a:prstGeom>
        </p:spPr>
      </p:pic>
      <p:pic>
        <p:nvPicPr>
          <p:cNvPr id="6" name="Picture 5">
            <a:extLst>
              <a:ext uri="{FF2B5EF4-FFF2-40B4-BE49-F238E27FC236}">
                <a16:creationId xmlns:a16="http://schemas.microsoft.com/office/drawing/2014/main" id="{AD72098A-7DB0-05CF-B3DC-6ADF5D5E617F}"/>
              </a:ext>
            </a:extLst>
          </p:cNvPr>
          <p:cNvPicPr>
            <a:picLocks noChangeAspect="1"/>
          </p:cNvPicPr>
          <p:nvPr/>
        </p:nvPicPr>
        <p:blipFill>
          <a:blip r:embed="rId12"/>
          <a:stretch>
            <a:fillRect/>
          </a:stretch>
        </p:blipFill>
        <p:spPr>
          <a:xfrm>
            <a:off x="617765" y="3145291"/>
            <a:ext cx="3728358" cy="2352675"/>
          </a:xfrm>
          <a:prstGeom prst="rect">
            <a:avLst/>
          </a:prstGeom>
        </p:spPr>
      </p:pic>
      <p:pic>
        <p:nvPicPr>
          <p:cNvPr id="7" name="Picture 6" descr="A blue and orange pie chart&#10;&#10;Description automatically generated">
            <a:extLst>
              <a:ext uri="{FF2B5EF4-FFF2-40B4-BE49-F238E27FC236}">
                <a16:creationId xmlns:a16="http://schemas.microsoft.com/office/drawing/2014/main" id="{4F0C7648-EAE8-DCEC-A71E-D8606ACE2C2D}"/>
              </a:ext>
            </a:extLst>
          </p:cNvPr>
          <p:cNvPicPr>
            <a:picLocks noChangeAspect="1"/>
          </p:cNvPicPr>
          <p:nvPr/>
        </p:nvPicPr>
        <p:blipFill>
          <a:blip r:embed="rId13"/>
          <a:stretch>
            <a:fillRect/>
          </a:stretch>
        </p:blipFill>
        <p:spPr>
          <a:xfrm>
            <a:off x="8530318" y="3146652"/>
            <a:ext cx="3448050" cy="2349952"/>
          </a:xfrm>
          <a:prstGeom prst="rect">
            <a:avLst/>
          </a:prstGeom>
        </p:spPr>
      </p:pic>
    </p:spTree>
    <p:extLst>
      <p:ext uri="{BB962C8B-B14F-4D97-AF65-F5344CB8AC3E}">
        <p14:creationId xmlns:p14="http://schemas.microsoft.com/office/powerpoint/2010/main" val="3285389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739CA5-F0F5-48E1-8E8C-F24B71827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3">
            <a:extLst>
              <a:ext uri="{FF2B5EF4-FFF2-40B4-BE49-F238E27FC236}">
                <a16:creationId xmlns:a16="http://schemas.microsoft.com/office/drawing/2014/main" id="{3EAD2937-F230-41D4-B9C5-975B129BFC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CD444A3-C338-4886-B7F1-4BA2AF46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F02FBF-2B35-C673-73CE-5AD57DED7072}"/>
              </a:ext>
            </a:extLst>
          </p:cNvPr>
          <p:cNvSpPr>
            <a:spLocks noGrp="1"/>
          </p:cNvSpPr>
          <p:nvPr>
            <p:ph type="title"/>
          </p:nvPr>
        </p:nvSpPr>
        <p:spPr>
          <a:xfrm>
            <a:off x="1452656" y="1154272"/>
            <a:ext cx="9357865" cy="1041901"/>
          </a:xfrm>
        </p:spPr>
        <p:txBody>
          <a:bodyPr vert="horz" lIns="91440" tIns="45720" rIns="91440" bIns="45720" rtlCol="0" anchor="ctr">
            <a:normAutofit/>
          </a:bodyPr>
          <a:lstStyle/>
          <a:p>
            <a:r>
              <a:rPr lang="en-US" sz="4000" kern="1200">
                <a:solidFill>
                  <a:schemeClr val="tx1"/>
                </a:solidFill>
                <a:latin typeface="+mj-lt"/>
                <a:ea typeface="+mj-ea"/>
                <a:cs typeface="+mj-cs"/>
              </a:rPr>
              <a:t>Research Methodology</a:t>
            </a:r>
          </a:p>
        </p:txBody>
      </p:sp>
      <p:sp>
        <p:nvSpPr>
          <p:cNvPr id="3" name="Content Placeholder 2">
            <a:extLst>
              <a:ext uri="{FF2B5EF4-FFF2-40B4-BE49-F238E27FC236}">
                <a16:creationId xmlns:a16="http://schemas.microsoft.com/office/drawing/2014/main" id="{69CCA422-8665-8E62-1809-40C830419F17}"/>
              </a:ext>
            </a:extLst>
          </p:cNvPr>
          <p:cNvSpPr>
            <a:spLocks noGrp="1"/>
          </p:cNvSpPr>
          <p:nvPr>
            <p:ph idx="1"/>
          </p:nvPr>
        </p:nvSpPr>
        <p:spPr>
          <a:xfrm>
            <a:off x="1017297" y="2196173"/>
            <a:ext cx="4918683" cy="3205222"/>
          </a:xfrm>
        </p:spPr>
        <p:txBody>
          <a:bodyPr vert="horz" lIns="91440" tIns="45720" rIns="91440" bIns="45720" rtlCol="0">
            <a:normAutofit fontScale="92500" lnSpcReduction="10000"/>
          </a:bodyPr>
          <a:lstStyle/>
          <a:p>
            <a:pPr marL="0"/>
            <a:r>
              <a:rPr lang="en-US" sz="2200" b="1" i="0" u="sng" strike="noStrike">
                <a:effectLst/>
              </a:rPr>
              <a:t>Questionnaire Structure:</a:t>
            </a:r>
          </a:p>
          <a:p>
            <a:pPr marL="0" indent="0">
              <a:buNone/>
            </a:pPr>
            <a:r>
              <a:rPr lang="en-US" sz="1700" i="0" u="none" strike="noStrike">
                <a:effectLst/>
              </a:rPr>
              <a:t>- </a:t>
            </a:r>
            <a:r>
              <a:rPr lang="en-US" sz="1700" b="1" i="0" u="none" strike="noStrike">
                <a:effectLst/>
              </a:rPr>
              <a:t>Demographics</a:t>
            </a:r>
            <a:r>
              <a:rPr lang="en-US" sz="1700" i="0" u="none" strike="noStrike">
                <a:effectLst/>
              </a:rPr>
              <a:t> (age, education level, socioeconomic background)</a:t>
            </a:r>
          </a:p>
          <a:p>
            <a:pPr marL="0" indent="0">
              <a:buNone/>
            </a:pPr>
            <a:r>
              <a:rPr lang="en-US" sz="1700" i="0" u="none" strike="noStrike">
                <a:effectLst/>
              </a:rPr>
              <a:t>- </a:t>
            </a:r>
            <a:r>
              <a:rPr lang="en-US" sz="1700" b="1" i="0" u="none" strike="noStrike">
                <a:effectLst/>
              </a:rPr>
              <a:t>Financial Literacy </a:t>
            </a:r>
            <a:r>
              <a:rPr lang="en-US" sz="1700" i="0" u="none" strike="noStrike">
                <a:effectLst/>
              </a:rPr>
              <a:t>(knowledge of financial concepts such as budgeting, saving, credit, and debt)</a:t>
            </a:r>
          </a:p>
          <a:p>
            <a:pPr marL="0" indent="0">
              <a:buNone/>
            </a:pPr>
            <a:r>
              <a:rPr lang="en-US" sz="1700" i="0" u="none" strike="noStrike">
                <a:effectLst/>
              </a:rPr>
              <a:t>- </a:t>
            </a:r>
            <a:r>
              <a:rPr lang="en-US" sz="1700" b="1" i="0" u="none" strike="noStrike">
                <a:effectLst/>
              </a:rPr>
              <a:t>Financial Behaviors </a:t>
            </a:r>
            <a:r>
              <a:rPr lang="en-US" sz="1700" i="0" u="none" strike="noStrike">
                <a:effectLst/>
              </a:rPr>
              <a:t>(saving habits, spending patterns, and money management strategies)</a:t>
            </a:r>
          </a:p>
          <a:p>
            <a:pPr marL="0" indent="0">
              <a:buNone/>
            </a:pPr>
            <a:r>
              <a:rPr lang="en-US" sz="1700" i="0" u="none" strike="noStrike">
                <a:effectLst/>
              </a:rPr>
              <a:t>- </a:t>
            </a:r>
            <a:r>
              <a:rPr lang="en-US" sz="1700" b="1" i="0" u="none" strike="noStrike">
                <a:effectLst/>
              </a:rPr>
              <a:t>Attitudes and Beliefs </a:t>
            </a:r>
            <a:r>
              <a:rPr lang="en-US" sz="1700" i="0" u="none" strike="noStrike">
                <a:effectLst/>
              </a:rPr>
              <a:t>(perceptions of financial responsibility, attitude toward debt, short-term vs. long-term financial goals)</a:t>
            </a:r>
          </a:p>
          <a:p>
            <a:pPr marL="0" indent="0">
              <a:buNone/>
            </a:pPr>
            <a:r>
              <a:rPr lang="en-US" sz="1700" i="0" u="none" strike="noStrike">
                <a:effectLst/>
              </a:rPr>
              <a:t>- </a:t>
            </a:r>
            <a:r>
              <a:rPr lang="en-US" sz="1700" b="1" i="0" u="none" strike="noStrike">
                <a:effectLst/>
              </a:rPr>
              <a:t>Influences</a:t>
            </a:r>
            <a:r>
              <a:rPr lang="en-US" sz="1700" i="0" u="none" strike="noStrike">
                <a:effectLst/>
              </a:rPr>
              <a:t> (sources of financial information: family, friends, school, social media)</a:t>
            </a:r>
          </a:p>
          <a:p>
            <a:pPr marL="0"/>
            <a:endParaRPr lang="en-US" sz="1700" i="0" u="none" strike="noStrike">
              <a:effectLst/>
            </a:endParaRPr>
          </a:p>
          <a:p>
            <a:endParaRPr lang="en-US" sz="1100"/>
          </a:p>
          <a:p>
            <a:endParaRPr lang="en-US" sz="1100"/>
          </a:p>
        </p:txBody>
      </p:sp>
      <p:sp>
        <p:nvSpPr>
          <p:cNvPr id="4" name="TextBox 3">
            <a:extLst>
              <a:ext uri="{FF2B5EF4-FFF2-40B4-BE49-F238E27FC236}">
                <a16:creationId xmlns:a16="http://schemas.microsoft.com/office/drawing/2014/main" id="{E7DA248B-EBF0-E16E-23F3-51A8D4B9AB3E}"/>
              </a:ext>
            </a:extLst>
          </p:cNvPr>
          <p:cNvSpPr txBox="1"/>
          <p:nvPr/>
        </p:nvSpPr>
        <p:spPr>
          <a:xfrm>
            <a:off x="6096000" y="2196173"/>
            <a:ext cx="4714521" cy="3205222"/>
          </a:xfrm>
          <a:prstGeom prst="rect">
            <a:avLst/>
          </a:prstGeom>
        </p:spPr>
        <p:txBody>
          <a:bodyPr vert="horz" lIns="91440" tIns="45720" rIns="91440" bIns="45720" rtlCol="0">
            <a:normAutofit fontScale="85000" lnSpcReduction="10000"/>
          </a:bodyPr>
          <a:lstStyle/>
          <a:p>
            <a:pPr indent="-228600">
              <a:lnSpc>
                <a:spcPct val="90000"/>
              </a:lnSpc>
              <a:spcAft>
                <a:spcPts val="600"/>
              </a:spcAft>
              <a:buFont typeface="Arial" panose="020B0604020202020204" pitchFamily="34" charset="0"/>
              <a:buChar char="•"/>
            </a:pPr>
            <a:r>
              <a:rPr lang="en-US" sz="2400" b="1" u="sng"/>
              <a:t>Focus Group:</a:t>
            </a:r>
          </a:p>
          <a:p>
            <a:pPr>
              <a:lnSpc>
                <a:spcPct val="90000"/>
              </a:lnSpc>
              <a:spcAft>
                <a:spcPts val="600"/>
              </a:spcAft>
            </a:pPr>
            <a:r>
              <a:rPr lang="en-US" sz="1700" i="0" u="none" strike="noStrike">
                <a:effectLst/>
              </a:rPr>
              <a:t>- </a:t>
            </a:r>
            <a:r>
              <a:rPr lang="en-US" sz="1700" b="1" i="0" u="none" strike="noStrike">
                <a:effectLst/>
              </a:rPr>
              <a:t>Introduction</a:t>
            </a:r>
            <a:r>
              <a:rPr lang="en-US" sz="1700" i="0" u="none" strike="noStrike">
                <a:effectLst/>
              </a:rPr>
              <a:t>: Explain the purpose of the discussion and ensure confidentiality.</a:t>
            </a:r>
          </a:p>
          <a:p>
            <a:pPr>
              <a:lnSpc>
                <a:spcPct val="90000"/>
              </a:lnSpc>
              <a:spcAft>
                <a:spcPts val="600"/>
              </a:spcAft>
            </a:pPr>
            <a:r>
              <a:rPr lang="en-US" sz="1700" i="0" u="none" strike="noStrike">
                <a:effectLst/>
              </a:rPr>
              <a:t>- </a:t>
            </a:r>
            <a:r>
              <a:rPr lang="en-US" sz="1700" b="1" i="0" u="none" strike="noStrike">
                <a:effectLst/>
              </a:rPr>
              <a:t>Icebreaker</a:t>
            </a:r>
            <a:r>
              <a:rPr lang="en-US" sz="1700" i="0" u="none" strike="noStrike">
                <a:effectLst/>
              </a:rPr>
              <a:t>: Discuss participants’ first experiences handling money independently.</a:t>
            </a:r>
          </a:p>
          <a:p>
            <a:pPr>
              <a:lnSpc>
                <a:spcPct val="90000"/>
              </a:lnSpc>
              <a:spcAft>
                <a:spcPts val="600"/>
              </a:spcAft>
            </a:pPr>
            <a:r>
              <a:rPr lang="en-US" sz="1700" i="0" u="none" strike="noStrike">
                <a:effectLst/>
              </a:rPr>
              <a:t>- </a:t>
            </a:r>
            <a:r>
              <a:rPr lang="en-US" sz="1700" b="1" i="0" u="none" strike="noStrike">
                <a:effectLst/>
              </a:rPr>
              <a:t>Topics</a:t>
            </a:r>
            <a:r>
              <a:rPr lang="en-US" sz="1700" i="0" u="none" strike="noStrike">
                <a:effectLst/>
              </a:rPr>
              <a:t>:</a:t>
            </a:r>
          </a:p>
          <a:p>
            <a:pPr marL="742950" lvl="1" indent="-228600">
              <a:lnSpc>
                <a:spcPct val="90000"/>
              </a:lnSpc>
              <a:spcAft>
                <a:spcPts val="600"/>
              </a:spcAft>
              <a:buFont typeface="Arial" panose="020B0604020202020204" pitchFamily="34" charset="0"/>
              <a:buChar char="•"/>
            </a:pPr>
            <a:r>
              <a:rPr lang="en-US" sz="1700" b="1" i="0" u="none" strike="noStrike">
                <a:effectLst/>
              </a:rPr>
              <a:t>Financial Goals</a:t>
            </a:r>
            <a:r>
              <a:rPr lang="en-US" sz="1700" i="0" u="none" strike="noStrike">
                <a:effectLst/>
              </a:rPr>
              <a:t>: What are their short-term and long-term financial goals?</a:t>
            </a:r>
          </a:p>
          <a:p>
            <a:pPr marL="742950" lvl="1" indent="-228600">
              <a:lnSpc>
                <a:spcPct val="90000"/>
              </a:lnSpc>
              <a:spcAft>
                <a:spcPts val="600"/>
              </a:spcAft>
              <a:buFont typeface="Arial" panose="020B0604020202020204" pitchFamily="34" charset="0"/>
              <a:buChar char="•"/>
            </a:pPr>
            <a:r>
              <a:rPr lang="en-US" sz="1700" b="1" i="0" u="none" strike="noStrike">
                <a:effectLst/>
              </a:rPr>
              <a:t>Financial Literacy</a:t>
            </a:r>
            <a:r>
              <a:rPr lang="en-US" sz="1700" i="0" u="none" strike="noStrike">
                <a:effectLst/>
              </a:rPr>
              <a:t>: Where do they turn to for financial advice or information?</a:t>
            </a:r>
          </a:p>
          <a:p>
            <a:pPr marL="742950" lvl="1" indent="-228600">
              <a:lnSpc>
                <a:spcPct val="90000"/>
              </a:lnSpc>
              <a:spcAft>
                <a:spcPts val="600"/>
              </a:spcAft>
              <a:buFont typeface="Arial" panose="020B0604020202020204" pitchFamily="34" charset="0"/>
              <a:buChar char="•"/>
            </a:pPr>
            <a:r>
              <a:rPr lang="en-US" sz="1700" b="1" i="0" u="none" strike="noStrike">
                <a:effectLst/>
              </a:rPr>
              <a:t>Challenges</a:t>
            </a:r>
            <a:r>
              <a:rPr lang="en-US" sz="1700" i="0" u="none" strike="noStrike">
                <a:effectLst/>
              </a:rPr>
              <a:t>: What are the biggest challenges they face in managing money?</a:t>
            </a:r>
          </a:p>
          <a:p>
            <a:pPr marL="742950" lvl="1" indent="-228600">
              <a:lnSpc>
                <a:spcPct val="90000"/>
              </a:lnSpc>
              <a:spcAft>
                <a:spcPts val="600"/>
              </a:spcAft>
              <a:buFont typeface="Arial" panose="020B0604020202020204" pitchFamily="34" charset="0"/>
              <a:buChar char="•"/>
            </a:pPr>
            <a:r>
              <a:rPr lang="en-US" sz="1700" b="1" i="0" u="none" strike="noStrike">
                <a:effectLst/>
              </a:rPr>
              <a:t>Influences</a:t>
            </a:r>
            <a:r>
              <a:rPr lang="en-US" sz="1700" i="0" u="none" strike="noStrike">
                <a:effectLst/>
              </a:rPr>
              <a:t>: How do peers, family, social media, and schools influence their financial habits?</a:t>
            </a:r>
          </a:p>
          <a:p>
            <a:pPr indent="-228600">
              <a:lnSpc>
                <a:spcPct val="90000"/>
              </a:lnSpc>
              <a:spcAft>
                <a:spcPts val="600"/>
              </a:spcAft>
              <a:buFont typeface="Arial" panose="020B0604020202020204" pitchFamily="34" charset="0"/>
              <a:buChar char="•"/>
            </a:pPr>
            <a:endParaRPr lang="en-US" sz="1000"/>
          </a:p>
        </p:txBody>
      </p:sp>
    </p:spTree>
    <p:extLst>
      <p:ext uri="{BB962C8B-B14F-4D97-AF65-F5344CB8AC3E}">
        <p14:creationId xmlns:p14="http://schemas.microsoft.com/office/powerpoint/2010/main" val="3613930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7DDB7E-6314-8AC2-DD1F-CEA8F09E9D85}"/>
              </a:ext>
            </a:extLst>
          </p:cNvPr>
          <p:cNvSpPr>
            <a:spLocks noGrp="1"/>
          </p:cNvSpPr>
          <p:nvPr>
            <p:ph type="title"/>
          </p:nvPr>
        </p:nvSpPr>
        <p:spPr>
          <a:xfrm>
            <a:off x="5577955" y="339795"/>
            <a:ext cx="6226118" cy="1454051"/>
          </a:xfrm>
        </p:spPr>
        <p:txBody>
          <a:bodyPr>
            <a:normAutofit/>
          </a:bodyPr>
          <a:lstStyle/>
          <a:p>
            <a:r>
              <a:rPr lang="en-US" sz="3600">
                <a:solidFill>
                  <a:schemeClr val="tx2"/>
                </a:solidFill>
              </a:rPr>
              <a:t>Questionnaire: Ethics Form</a:t>
            </a:r>
          </a:p>
        </p:txBody>
      </p:sp>
      <p:pic>
        <p:nvPicPr>
          <p:cNvPr id="7" name="Graphic 6" descr="Education">
            <a:extLst>
              <a:ext uri="{FF2B5EF4-FFF2-40B4-BE49-F238E27FC236}">
                <a16:creationId xmlns:a16="http://schemas.microsoft.com/office/drawing/2014/main" id="{4482F61B-FD42-3C03-F816-995C82580CD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id="{141A98C8-5185-B9FD-675E-2B2BBE1A19BD}"/>
              </a:ext>
            </a:extLst>
          </p:cNvPr>
          <p:cNvSpPr>
            <a:spLocks noGrp="1"/>
          </p:cNvSpPr>
          <p:nvPr>
            <p:ph idx="1"/>
          </p:nvPr>
        </p:nvSpPr>
        <p:spPr>
          <a:xfrm>
            <a:off x="5577955" y="1971986"/>
            <a:ext cx="6350808" cy="5258017"/>
          </a:xfrm>
        </p:spPr>
        <p:txBody>
          <a:bodyPr anchor="ctr">
            <a:normAutofit fontScale="92500" lnSpcReduction="10000"/>
          </a:bodyPr>
          <a:lstStyle/>
          <a:p>
            <a:r>
              <a:rPr lang="en-CA" sz="1000" b="0" i="0" u="none" strike="noStrike">
                <a:solidFill>
                  <a:schemeClr val="tx2"/>
                </a:solidFill>
                <a:effectLst/>
                <a:latin typeface="Roboto" panose="020F0502020204030204" pitchFamily="34" charset="0"/>
              </a:rPr>
              <a:t>The study aims to explore the financial literacy levels among young people, focusing on their understanding of essential financial concepts such as budgeting, saving, debt management, and investing. By investigating the current state of financial knowledge and skills, the study seeks to identify gaps in financial education and potential factors that influence financial literacy, such as socioeconomic background, educational exposure, and access to resources. Insights from this research will contribute to the development of targeted educational programs and resources that can empower youth to make informed financial decisions and foster long-term financial well-being.</a:t>
            </a:r>
          </a:p>
          <a:p>
            <a:r>
              <a:rPr lang="en-CA" sz="1000" b="1" i="0" u="none" strike="noStrike">
                <a:solidFill>
                  <a:schemeClr val="tx2"/>
                </a:solidFill>
                <a:effectLst/>
                <a:latin typeface="Roboto" panose="020F0502020204030204" pitchFamily="34" charset="0"/>
              </a:rPr>
              <a:t>Study Procedures:</a:t>
            </a:r>
            <a:br>
              <a:rPr lang="en-CA" sz="1000" b="0" i="0" u="none" strike="noStrike">
                <a:solidFill>
                  <a:schemeClr val="tx2"/>
                </a:solidFill>
                <a:effectLst/>
                <a:latin typeface="Roboto" panose="020F0502020204030204" pitchFamily="34" charset="0"/>
              </a:rPr>
            </a:br>
            <a:r>
              <a:rPr lang="en-CA" sz="1000" b="0" i="0" u="none" strike="noStrike">
                <a:solidFill>
                  <a:schemeClr val="tx2"/>
                </a:solidFill>
                <a:effectLst/>
                <a:latin typeface="Roboto" panose="020F0502020204030204" pitchFamily="34" charset="0"/>
              </a:rPr>
              <a:t>If they agree to participate, participants in this study will be asked to complete a structured questionnaire, which includes questions related to their knowledge, attitudes, and behaviours concerning financial literacy topics such as budgeting, saving, credit, and investments.</a:t>
            </a:r>
          </a:p>
          <a:p>
            <a:r>
              <a:rPr lang="en-CA" sz="1000" b="1" i="0" u="none" strike="noStrike">
                <a:solidFill>
                  <a:schemeClr val="tx2"/>
                </a:solidFill>
                <a:effectLst/>
                <a:latin typeface="Roboto" panose="020F0502020204030204" pitchFamily="34" charset="0"/>
              </a:rPr>
              <a:t>Confidentiality:</a:t>
            </a:r>
            <a:endParaRPr lang="en-CA" sz="1000" b="0" i="0" u="none" strike="noStrike">
              <a:solidFill>
                <a:schemeClr val="tx2"/>
              </a:solidFill>
              <a:effectLst/>
              <a:latin typeface="Roboto" panose="020F0502020204030204" pitchFamily="34" charset="0"/>
            </a:endParaRPr>
          </a:p>
          <a:p>
            <a:r>
              <a:rPr lang="en-CA" sz="1000" b="0" i="0" u="none" strike="noStrike">
                <a:solidFill>
                  <a:schemeClr val="tx2"/>
                </a:solidFill>
                <a:effectLst/>
                <a:latin typeface="Roboto" panose="020F0502020204030204" pitchFamily="34" charset="0"/>
              </a:rPr>
              <a:t>All information provided by participants will be treated with strict confidentiality. Personal identifiers are not collected and all data will be stored securely, following ethical guidelines and regulatory requirements, and will be used solely for the purposes of this study. In any published reports, individual responses will remain anonymous to ensure that no participant can be identified.</a:t>
            </a:r>
          </a:p>
          <a:p>
            <a:r>
              <a:rPr lang="en-CA" sz="1000" b="1" i="0" u="none" strike="noStrike">
                <a:solidFill>
                  <a:schemeClr val="tx2"/>
                </a:solidFill>
                <a:effectLst/>
                <a:latin typeface="Roboto" panose="020F0502020204030204" pitchFamily="34" charset="0"/>
              </a:rPr>
              <a:t>Voluntary Participation:</a:t>
            </a:r>
            <a:endParaRPr lang="en-CA" sz="1000" b="0" i="0" u="none" strike="noStrike">
              <a:solidFill>
                <a:schemeClr val="tx2"/>
              </a:solidFill>
              <a:effectLst/>
              <a:latin typeface="Roboto" panose="020F0502020204030204" pitchFamily="34" charset="0"/>
            </a:endParaRPr>
          </a:p>
          <a:p>
            <a:r>
              <a:rPr lang="en-CA" sz="1000" b="0" i="0" u="none" strike="noStrike">
                <a:solidFill>
                  <a:schemeClr val="tx2"/>
                </a:solidFill>
                <a:effectLst/>
                <a:latin typeface="Roboto" panose="020F0502020204030204" pitchFamily="34" charset="0"/>
              </a:rPr>
              <a:t>Participation in this study is entirely voluntary. Participants have the right to refuse to participate or to withdraw from the study at any point, without any penalty. Should participants choose to withdraw, their data will be excluded from the analysis upon request. </a:t>
            </a:r>
          </a:p>
          <a:p>
            <a:r>
              <a:rPr lang="en-CA" sz="1000" b="1" i="0" u="none" strike="noStrike">
                <a:solidFill>
                  <a:schemeClr val="tx2"/>
                </a:solidFill>
                <a:effectLst/>
                <a:latin typeface="Roboto" panose="020F0502020204030204" pitchFamily="34" charset="0"/>
              </a:rPr>
              <a:t>Potential Risks:</a:t>
            </a:r>
            <a:br>
              <a:rPr lang="en-CA" sz="1000" b="0" i="0" u="none" strike="noStrike">
                <a:solidFill>
                  <a:schemeClr val="tx2"/>
                </a:solidFill>
                <a:effectLst/>
                <a:latin typeface="Roboto" panose="020F0502020204030204" pitchFamily="34" charset="0"/>
              </a:rPr>
            </a:br>
            <a:r>
              <a:rPr lang="en-CA" sz="1000" b="0" i="0" u="none" strike="noStrike">
                <a:solidFill>
                  <a:schemeClr val="tx2"/>
                </a:solidFill>
                <a:effectLst/>
                <a:latin typeface="Roboto" panose="020F0502020204030204" pitchFamily="34" charset="0"/>
              </a:rPr>
              <a:t>The risks associated with participating in this study are minimal. However, participants may experience mild discomfort when reflecting on their financial knowledge and habits, especially if they feel uncertain about their financial literacy.</a:t>
            </a:r>
            <a:br>
              <a:rPr lang="en-CA" sz="1000" b="0" i="0" u="none" strike="noStrike">
                <a:solidFill>
                  <a:schemeClr val="tx2"/>
                </a:solidFill>
                <a:effectLst/>
                <a:latin typeface="Roboto" panose="020F0502020204030204" pitchFamily="34" charset="0"/>
              </a:rPr>
            </a:br>
            <a:endParaRPr lang="en-CA" sz="1000" b="0" i="0" u="none" strike="noStrike">
              <a:solidFill>
                <a:schemeClr val="tx2"/>
              </a:solidFill>
              <a:effectLst/>
              <a:latin typeface="Roboto" panose="020F0502020204030204" pitchFamily="34" charset="0"/>
            </a:endParaRPr>
          </a:p>
          <a:p>
            <a:r>
              <a:rPr lang="en-CA" sz="1000" b="1" i="0" u="none" strike="noStrike">
                <a:solidFill>
                  <a:schemeClr val="tx2"/>
                </a:solidFill>
                <a:effectLst/>
                <a:latin typeface="Roboto" panose="020F0502020204030204" pitchFamily="34" charset="0"/>
              </a:rPr>
              <a:t>Benefits:</a:t>
            </a:r>
            <a:br>
              <a:rPr lang="en-CA" sz="1000" b="0" i="0" u="none" strike="noStrike">
                <a:solidFill>
                  <a:schemeClr val="tx2"/>
                </a:solidFill>
                <a:effectLst/>
                <a:latin typeface="Roboto" panose="020F0502020204030204" pitchFamily="34" charset="0"/>
              </a:rPr>
            </a:br>
            <a:r>
              <a:rPr lang="en-CA" sz="1000" b="0" i="0" u="none" strike="noStrike">
                <a:solidFill>
                  <a:schemeClr val="tx2"/>
                </a:solidFill>
                <a:effectLst/>
                <a:latin typeface="Roboto" panose="020F0502020204030204" pitchFamily="34" charset="0"/>
              </a:rPr>
              <a:t>Participants may gain personal insights into their financial knowledge and practices, which could lead to increased awareness and motivation to improve their financial skills.</a:t>
            </a:r>
            <a:br>
              <a:rPr lang="en-CA" sz="1000" b="0" i="0" u="none" strike="noStrike">
                <a:solidFill>
                  <a:schemeClr val="tx2"/>
                </a:solidFill>
                <a:effectLst/>
                <a:latin typeface="Roboto" panose="020F0502020204030204" pitchFamily="34" charset="0"/>
              </a:rPr>
            </a:br>
            <a:endParaRPr lang="en-CA" sz="1000" b="0" i="0" u="none" strike="noStrike">
              <a:solidFill>
                <a:schemeClr val="tx2"/>
              </a:solidFill>
              <a:effectLst/>
              <a:latin typeface="Roboto" panose="020F0502020204030204" pitchFamily="34" charset="0"/>
            </a:endParaRPr>
          </a:p>
          <a:p>
            <a:r>
              <a:rPr lang="en-CA" sz="1000" b="1" i="0" u="none" strike="noStrike">
                <a:solidFill>
                  <a:schemeClr val="tx2"/>
                </a:solidFill>
                <a:effectLst/>
                <a:latin typeface="Roboto" panose="020F0502020204030204" pitchFamily="34" charset="0"/>
              </a:rPr>
              <a:t>Consent Statement:</a:t>
            </a:r>
            <a:br>
              <a:rPr lang="en-CA" sz="1000" b="0" i="0" u="none" strike="noStrike">
                <a:solidFill>
                  <a:schemeClr val="tx2"/>
                </a:solidFill>
                <a:effectLst/>
                <a:latin typeface="Roboto" panose="020F0502020204030204" pitchFamily="34" charset="0"/>
              </a:rPr>
            </a:br>
            <a:r>
              <a:rPr lang="en-CA" sz="1000" b="0" i="0" u="none" strike="noStrike">
                <a:solidFill>
                  <a:schemeClr val="tx2"/>
                </a:solidFill>
                <a:effectLst/>
                <a:latin typeface="Roboto" panose="020F0502020204030204" pitchFamily="34" charset="0"/>
              </a:rPr>
              <a:t>By choosing "I agree" in this consent form, you confirm that you have been informed about the purpose, procedures, potential risks, and benefits of the study. You acknowledge that your participation is voluntary, that you may withdraw at any time without penalty, and that your confidentiality will be maintained. Your signature indicates your consent to participate in this research, with the understanding that your data will be handled securely and anonymously.</a:t>
            </a:r>
            <a:br>
              <a:rPr lang="en-CA" sz="1000" b="0" i="0" u="none" strike="noStrike">
                <a:solidFill>
                  <a:schemeClr val="tx2"/>
                </a:solidFill>
                <a:effectLst/>
                <a:latin typeface="Roboto" panose="020F0502020204030204" pitchFamily="34" charset="0"/>
              </a:rPr>
            </a:br>
            <a:endParaRPr lang="en-CA" sz="1000" b="0" i="0" u="none" strike="noStrike">
              <a:solidFill>
                <a:schemeClr val="tx2"/>
              </a:solidFill>
              <a:effectLst/>
              <a:latin typeface="Roboto" panose="020F0502020204030204" pitchFamily="34" charset="0"/>
            </a:endParaRPr>
          </a:p>
          <a:p>
            <a:r>
              <a:rPr lang="en-CA" sz="1000" b="0" i="0" u="none" strike="noStrike">
                <a:solidFill>
                  <a:schemeClr val="tx2"/>
                </a:solidFill>
                <a:effectLst/>
                <a:latin typeface="Roboto" panose="020F0502020204030204" pitchFamily="34" charset="0"/>
              </a:rPr>
              <a:t>In the event where a participant does not agree with the conditions, they are invited to exit the form.</a:t>
            </a:r>
          </a:p>
          <a:p>
            <a:endParaRPr lang="en-US" sz="500">
              <a:solidFill>
                <a:schemeClr val="tx2"/>
              </a:solidFill>
            </a:endParaRPr>
          </a:p>
        </p:txBody>
      </p:sp>
      <p:grpSp>
        <p:nvGrpSpPr>
          <p:cNvPr id="14" name="Group 13">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15" name="Freeform: Shape 14">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955491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6" name="Picture 12" descr="Forms response chart. Question title: How often do you set aside money for savings?&#10;. Number of responses: 52 responses.">
            <a:extLst>
              <a:ext uri="{FF2B5EF4-FFF2-40B4-BE49-F238E27FC236}">
                <a16:creationId xmlns:a16="http://schemas.microsoft.com/office/drawing/2014/main" id="{2FF694F7-70B8-7B85-83A0-E14A49BBA70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5349"/>
          <a:stretch/>
        </p:blipFill>
        <p:spPr bwMode="auto">
          <a:xfrm>
            <a:off x="37437" y="3511150"/>
            <a:ext cx="5883965" cy="3310419"/>
          </a:xfrm>
          <a:prstGeom prst="rect">
            <a:avLst/>
          </a:prstGeom>
          <a:noFill/>
          <a:extLst>
            <a:ext uri="{909E8E84-426E-40DD-AFC4-6F175D3DCCD1}">
              <a14:hiddenFill xmlns:a14="http://schemas.microsoft.com/office/drawing/2010/main">
                <a:solidFill>
                  <a:srgbClr val="FFFFFF"/>
                </a:solidFill>
              </a14:hiddenFill>
            </a:ext>
          </a:extLst>
        </p:spPr>
      </p:pic>
      <p:sp>
        <p:nvSpPr>
          <p:cNvPr id="1070" name="Rectangle 1069">
            <a:extLst>
              <a:ext uri="{FF2B5EF4-FFF2-40B4-BE49-F238E27FC236}">
                <a16:creationId xmlns:a16="http://schemas.microsoft.com/office/drawing/2014/main" id="{417CDA24-35F8-4540-8C52-3096D6D949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280" y="0"/>
            <a:ext cx="9144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4" name="Picture 10" descr="Forms response chart. Question title: Do you currently maintain a personal budget (clear set of saving and spending rules with accurate revenue data)?&#10;. Number of responses: 52 responses.">
            <a:extLst>
              <a:ext uri="{FF2B5EF4-FFF2-40B4-BE49-F238E27FC236}">
                <a16:creationId xmlns:a16="http://schemas.microsoft.com/office/drawing/2014/main" id="{7DA34110-8D2D-D2C3-825B-A529C81847B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126480" y="22762"/>
            <a:ext cx="6022897" cy="2725359"/>
          </a:xfrm>
          <a:prstGeom prst="rect">
            <a:avLst/>
          </a:prstGeom>
          <a:noFill/>
          <a:extLst>
            <a:ext uri="{909E8E84-426E-40DD-AFC4-6F175D3DCCD1}">
              <a14:hiddenFill xmlns:a14="http://schemas.microsoft.com/office/drawing/2010/main">
                <a:solidFill>
                  <a:srgbClr val="FFFFFF"/>
                </a:solidFill>
              </a14:hiddenFill>
            </a:ext>
          </a:extLst>
        </p:spPr>
      </p:pic>
      <p:sp>
        <p:nvSpPr>
          <p:cNvPr id="1072" name="Rectangle 1071">
            <a:extLst>
              <a:ext uri="{FF2B5EF4-FFF2-40B4-BE49-F238E27FC236}">
                <a16:creationId xmlns:a16="http://schemas.microsoft.com/office/drawing/2014/main" id="{8658BFE0-4E65-4174-9C75-687C94E882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83280"/>
            <a:ext cx="61264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4" name="Rectangle 1073">
            <a:extLst>
              <a:ext uri="{FF2B5EF4-FFF2-40B4-BE49-F238E27FC236}">
                <a16:creationId xmlns:a16="http://schemas.microsoft.com/office/drawing/2014/main" id="{FA75DFED-A0C1-4A83-BE1D-0271C1826E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65520" y="3383280"/>
            <a:ext cx="61264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2" name="Picture 8" descr="Forms response chart. Question title: What is your age group?. Number of responses: 52 responses.">
            <a:extLst>
              <a:ext uri="{FF2B5EF4-FFF2-40B4-BE49-F238E27FC236}">
                <a16:creationId xmlns:a16="http://schemas.microsoft.com/office/drawing/2014/main" id="{4D13411D-1CF6-B36B-5D94-F72D4735111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2043"/>
          <a:stretch/>
        </p:blipFill>
        <p:spPr bwMode="auto">
          <a:xfrm>
            <a:off x="0" y="0"/>
            <a:ext cx="5958840" cy="321037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Forms response chart. Question title: Have you received any formal education (high school class, college course, university course or any other government funded program)  about personal finance? &#10;&#10;. Number of responses: 52 responses.">
            <a:extLst>
              <a:ext uri="{FF2B5EF4-FFF2-40B4-BE49-F238E27FC236}">
                <a16:creationId xmlns:a16="http://schemas.microsoft.com/office/drawing/2014/main" id="{6C315675-67A4-07CF-C467-C4785F5CD9D3}"/>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216594" y="3511149"/>
            <a:ext cx="5976699" cy="2704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06252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Forms response chart. Question title: How comfortable do you feel with financial terms such as interest rates, investments, and loans?&#10;. Number of responses: 52 responses.">
            <a:extLst>
              <a:ext uri="{FF2B5EF4-FFF2-40B4-BE49-F238E27FC236}">
                <a16:creationId xmlns:a16="http://schemas.microsoft.com/office/drawing/2014/main" id="{9BD004F9-8DE5-1876-8298-A6822BA08BD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9853" y="66424"/>
            <a:ext cx="5877219" cy="2468431"/>
          </a:xfrm>
          <a:prstGeom prst="rect">
            <a:avLst/>
          </a:prstGeom>
          <a:noFill/>
          <a:extLst>
            <a:ext uri="{909E8E84-426E-40DD-AFC4-6F175D3DCCD1}">
              <a14:hiddenFill xmlns:a14="http://schemas.microsoft.com/office/drawing/2010/main">
                <a:solidFill>
                  <a:srgbClr val="FFFFFF"/>
                </a:solidFill>
              </a14:hiddenFill>
            </a:ext>
          </a:extLst>
        </p:spPr>
      </p:pic>
      <p:sp>
        <p:nvSpPr>
          <p:cNvPr id="2061" name="Rectangle 2060">
            <a:extLst>
              <a:ext uri="{FF2B5EF4-FFF2-40B4-BE49-F238E27FC236}">
                <a16:creationId xmlns:a16="http://schemas.microsoft.com/office/drawing/2014/main" id="{417CDA24-35F8-4540-8C52-3096D6D949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280" y="0"/>
            <a:ext cx="9144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4" name="Picture 6" descr="Forms response chart. Question title: What are your top three financial goals for the next five years?&#10;. Number of responses: 52 responses.">
            <a:extLst>
              <a:ext uri="{FF2B5EF4-FFF2-40B4-BE49-F238E27FC236}">
                <a16:creationId xmlns:a16="http://schemas.microsoft.com/office/drawing/2014/main" id="{1C6EEBED-65B9-9A6C-EA4C-184C76C6AD5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7325"/>
          <a:stretch/>
        </p:blipFill>
        <p:spPr bwMode="auto">
          <a:xfrm>
            <a:off x="6154927" y="106373"/>
            <a:ext cx="5877219" cy="3012352"/>
          </a:xfrm>
          <a:prstGeom prst="rect">
            <a:avLst/>
          </a:prstGeom>
          <a:noFill/>
          <a:extLst>
            <a:ext uri="{909E8E84-426E-40DD-AFC4-6F175D3DCCD1}">
              <a14:hiddenFill xmlns:a14="http://schemas.microsoft.com/office/drawing/2010/main">
                <a:solidFill>
                  <a:srgbClr val="FFFFFF"/>
                </a:solidFill>
              </a14:hiddenFill>
            </a:ext>
          </a:extLst>
        </p:spPr>
      </p:pic>
      <p:sp>
        <p:nvSpPr>
          <p:cNvPr id="2063" name="Rectangle 2062">
            <a:extLst>
              <a:ext uri="{FF2B5EF4-FFF2-40B4-BE49-F238E27FC236}">
                <a16:creationId xmlns:a16="http://schemas.microsoft.com/office/drawing/2014/main" id="{8658BFE0-4E65-4174-9C75-687C94E882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83280"/>
            <a:ext cx="61264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5" name="Rectangle 2064">
            <a:extLst>
              <a:ext uri="{FF2B5EF4-FFF2-40B4-BE49-F238E27FC236}">
                <a16:creationId xmlns:a16="http://schemas.microsoft.com/office/drawing/2014/main" id="{FA75DFED-A0C1-4A83-BE1D-0271C1826E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65520" y="3383280"/>
            <a:ext cx="61264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Forms response chart. Question title: Do you have any loans or credit card debt?&#10;. Number of responses: 52 responses.">
            <a:extLst>
              <a:ext uri="{FF2B5EF4-FFF2-40B4-BE49-F238E27FC236}">
                <a16:creationId xmlns:a16="http://schemas.microsoft.com/office/drawing/2014/main" id="{6ADCA3FF-E459-DD51-B9DF-8626C00EDFB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929" t="8292" r="19201" b="5412"/>
          <a:stretch/>
        </p:blipFill>
        <p:spPr bwMode="auto">
          <a:xfrm>
            <a:off x="38718" y="3817614"/>
            <a:ext cx="5669036" cy="269749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Forms response chart. Question title: How knowledgeable do you feel about investing?&#10;. Number of responses: 51 responses.">
            <a:extLst>
              <a:ext uri="{FF2B5EF4-FFF2-40B4-BE49-F238E27FC236}">
                <a16:creationId xmlns:a16="http://schemas.microsoft.com/office/drawing/2014/main" id="{F45CB32D-A001-FD8E-8B15-2E059F781C2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12873"/>
          <a:stretch/>
        </p:blipFill>
        <p:spPr bwMode="auto">
          <a:xfrm>
            <a:off x="6126480" y="3495850"/>
            <a:ext cx="6026802" cy="2905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30399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8" name="Picture 6" descr="Forms response chart. Question title: How optimistic are you about your financial future? For example, do you think you will be able to own a house someday?&#10;. Number of responses: 52 responses.">
            <a:extLst>
              <a:ext uri="{FF2B5EF4-FFF2-40B4-BE49-F238E27FC236}">
                <a16:creationId xmlns:a16="http://schemas.microsoft.com/office/drawing/2014/main" id="{13CE0978-2614-2630-DA92-592E64D4525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1"/>
            <a:ext cx="6266957" cy="2835797"/>
          </a:xfrm>
          <a:prstGeom prst="rect">
            <a:avLst/>
          </a:prstGeom>
          <a:noFill/>
          <a:extLst>
            <a:ext uri="{909E8E84-426E-40DD-AFC4-6F175D3DCCD1}">
              <a14:hiddenFill xmlns:a14="http://schemas.microsoft.com/office/drawing/2010/main">
                <a:solidFill>
                  <a:srgbClr val="FFFFFF"/>
                </a:solidFill>
              </a14:hiddenFill>
            </a:ext>
          </a:extLst>
        </p:spPr>
      </p:pic>
      <p:sp>
        <p:nvSpPr>
          <p:cNvPr id="3085" name="Rectangle 3084">
            <a:extLst>
              <a:ext uri="{FF2B5EF4-FFF2-40B4-BE49-F238E27FC236}">
                <a16:creationId xmlns:a16="http://schemas.microsoft.com/office/drawing/2014/main" id="{417CDA24-35F8-4540-8C52-3096D6D949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280" y="0"/>
            <a:ext cx="9144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Forms response chart. Question title: On a scale of 1 to 10 (1 being weakest and 10 being strongest), do you believe you are financially responsible?&#10;. Number of responses: 52 responses.">
            <a:extLst>
              <a:ext uri="{FF2B5EF4-FFF2-40B4-BE49-F238E27FC236}">
                <a16:creationId xmlns:a16="http://schemas.microsoft.com/office/drawing/2014/main" id="{050857D9-20F0-AA0D-045F-D8A85C1665A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141720" y="0"/>
            <a:ext cx="5917932" cy="3003348"/>
          </a:xfrm>
          <a:prstGeom prst="rect">
            <a:avLst/>
          </a:prstGeom>
          <a:noFill/>
          <a:extLst>
            <a:ext uri="{909E8E84-426E-40DD-AFC4-6F175D3DCCD1}">
              <a14:hiddenFill xmlns:a14="http://schemas.microsoft.com/office/drawing/2010/main">
                <a:solidFill>
                  <a:srgbClr val="FFFFFF"/>
                </a:solidFill>
              </a14:hiddenFill>
            </a:ext>
          </a:extLst>
        </p:spPr>
      </p:pic>
      <p:sp>
        <p:nvSpPr>
          <p:cNvPr id="3087" name="Rectangle 3086">
            <a:extLst>
              <a:ext uri="{FF2B5EF4-FFF2-40B4-BE49-F238E27FC236}">
                <a16:creationId xmlns:a16="http://schemas.microsoft.com/office/drawing/2014/main" id="{8658BFE0-4E65-4174-9C75-687C94E882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83280"/>
            <a:ext cx="61264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9" name="Rectangle 3088">
            <a:extLst>
              <a:ext uri="{FF2B5EF4-FFF2-40B4-BE49-F238E27FC236}">
                <a16:creationId xmlns:a16="http://schemas.microsoft.com/office/drawing/2014/main" id="{FA75DFED-A0C1-4A83-BE1D-0271C1826E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65520" y="3383280"/>
            <a:ext cx="61264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6" name="Picture 4" descr="Forms response chart. Question title: How often do you feel stressed or anxious about your financial situation?&#10;. Number of responses: 52 responses.">
            <a:extLst>
              <a:ext uri="{FF2B5EF4-FFF2-40B4-BE49-F238E27FC236}">
                <a16:creationId xmlns:a16="http://schemas.microsoft.com/office/drawing/2014/main" id="{FE291E40-FA7A-4303-3DCB-893853EA53A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4162"/>
          <a:stretch/>
        </p:blipFill>
        <p:spPr bwMode="auto">
          <a:xfrm>
            <a:off x="132348" y="3474719"/>
            <a:ext cx="5826492" cy="3226771"/>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Forms response chart. Question title: Do you think social media influences your financial decisions? Is it in a positive or negative manner?&#10;. Number of responses: 52 responses.">
            <a:extLst>
              <a:ext uri="{FF2B5EF4-FFF2-40B4-BE49-F238E27FC236}">
                <a16:creationId xmlns:a16="http://schemas.microsoft.com/office/drawing/2014/main" id="{704098EE-2767-6D17-90BF-BBA6005BFEE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9129"/>
          <a:stretch/>
        </p:blipFill>
        <p:spPr bwMode="auto">
          <a:xfrm>
            <a:off x="6141720" y="3474719"/>
            <a:ext cx="5832013" cy="2904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41514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orms response chart. Question title: How much influence do your parents or guardians have on your financial habits?&#10;. Number of responses: 52 responses.">
            <a:extLst>
              <a:ext uri="{FF2B5EF4-FFF2-40B4-BE49-F238E27FC236}">
                <a16:creationId xmlns:a16="http://schemas.microsoft.com/office/drawing/2014/main" id="{4D8D055A-2A73-D015-5C12-F84115B5AD6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8450"/>
          <a:stretch/>
        </p:blipFill>
        <p:spPr bwMode="auto">
          <a:xfrm>
            <a:off x="2908503" y="3429000"/>
            <a:ext cx="6562846" cy="338563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Forms response chart. Question title: What resources do you use to learn about personal financial management?. Number of responses: 52 responses.">
            <a:extLst>
              <a:ext uri="{FF2B5EF4-FFF2-40B4-BE49-F238E27FC236}">
                <a16:creationId xmlns:a16="http://schemas.microsoft.com/office/drawing/2014/main" id="{A1717693-E616-956E-2095-6ED40C1CBD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8556" y="0"/>
            <a:ext cx="6982793" cy="3319555"/>
          </a:xfrm>
          <a:prstGeom prst="rect">
            <a:avLst/>
          </a:prstGeom>
          <a:noFill/>
          <a:extLst>
            <a:ext uri="{909E8E84-426E-40DD-AFC4-6F175D3DCCD1}">
              <a14:hiddenFill xmlns:a14="http://schemas.microsoft.com/office/drawing/2010/main">
                <a:solidFill>
                  <a:srgbClr val="FFFFFF"/>
                </a:solidFill>
              </a14:hiddenFill>
            </a:ext>
          </a:extLst>
        </p:spPr>
      </p:pic>
      <p:sp>
        <p:nvSpPr>
          <p:cNvPr id="4" name="Pentagon 3">
            <a:extLst>
              <a:ext uri="{FF2B5EF4-FFF2-40B4-BE49-F238E27FC236}">
                <a16:creationId xmlns:a16="http://schemas.microsoft.com/office/drawing/2014/main" id="{CD916D94-86F6-572B-3FBD-1373B72EC760}"/>
              </a:ext>
            </a:extLst>
          </p:cNvPr>
          <p:cNvSpPr/>
          <p:nvPr/>
        </p:nvSpPr>
        <p:spPr>
          <a:xfrm>
            <a:off x="0" y="3225768"/>
            <a:ext cx="12512232" cy="172431"/>
          </a:xfrm>
          <a:prstGeom prst="homePlat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780299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88" name="Rectangle 5187">
            <a:extLst>
              <a:ext uri="{FF2B5EF4-FFF2-40B4-BE49-F238E27FC236}">
                <a16:creationId xmlns:a16="http://schemas.microsoft.com/office/drawing/2014/main" id="{9CB95732-565A-4D2C-A3AB-CC460C0D38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90" name="Rectangle 5189">
            <a:extLst>
              <a:ext uri="{FF2B5EF4-FFF2-40B4-BE49-F238E27FC236}">
                <a16:creationId xmlns:a16="http://schemas.microsoft.com/office/drawing/2014/main" id="{E19B653C-798C-4333-8452-3DF3AE3C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87" name="Rectangle 5186">
            <a:extLst>
              <a:ext uri="{FF2B5EF4-FFF2-40B4-BE49-F238E27FC236}">
                <a16:creationId xmlns:a16="http://schemas.microsoft.com/office/drawing/2014/main" id="{0FE50278-E2EC-42B2-A1F1-921DD39901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305994" y="-5310547"/>
            <a:ext cx="1580014" cy="12192002"/>
          </a:xfrm>
          <a:prstGeom prst="rect">
            <a:avLst/>
          </a:prstGeom>
          <a:gradFill>
            <a:gsLst>
              <a:gs pos="19000">
                <a:schemeClr val="accent1">
                  <a:alpha val="0"/>
                </a:schemeClr>
              </a:gs>
              <a:gs pos="99000">
                <a:srgbClr val="000000">
                  <a:alpha val="74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89" name="Rectangle 5188">
            <a:extLst>
              <a:ext uri="{FF2B5EF4-FFF2-40B4-BE49-F238E27FC236}">
                <a16:creationId xmlns:a16="http://schemas.microsoft.com/office/drawing/2014/main" id="{1236153F-0DB4-40DD-87C6-B40C1B7E28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25434" y="0"/>
            <a:ext cx="4303422" cy="1575461"/>
          </a:xfrm>
          <a:prstGeom prst="rect">
            <a:avLst/>
          </a:prstGeom>
          <a:gradFill>
            <a:gsLst>
              <a:gs pos="0">
                <a:schemeClr val="accent1">
                  <a:alpha val="72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B6388B-F55C-7417-EDF2-7FACD24CA24C}"/>
              </a:ext>
            </a:extLst>
          </p:cNvPr>
          <p:cNvSpPr>
            <a:spLocks noGrp="1"/>
          </p:cNvSpPr>
          <p:nvPr>
            <p:ph type="title"/>
          </p:nvPr>
        </p:nvSpPr>
        <p:spPr>
          <a:xfrm>
            <a:off x="699715" y="288404"/>
            <a:ext cx="7170656" cy="977442"/>
          </a:xfrm>
        </p:spPr>
        <p:txBody>
          <a:bodyPr vert="horz" lIns="91440" tIns="45720" rIns="91440" bIns="45720" rtlCol="0" anchor="ctr">
            <a:normAutofit/>
          </a:bodyPr>
          <a:lstStyle/>
          <a:p>
            <a:r>
              <a:rPr lang="en-US" sz="4000">
                <a:solidFill>
                  <a:srgbClr val="FFFFFF"/>
                </a:solidFill>
              </a:rPr>
              <a:t>Questionnaire: Data Assessment</a:t>
            </a:r>
          </a:p>
        </p:txBody>
      </p:sp>
      <p:pic>
        <p:nvPicPr>
          <p:cNvPr id="5" name="Picture 4" descr="A pie chart with text&#10;&#10;Description automatically generated">
            <a:extLst>
              <a:ext uri="{FF2B5EF4-FFF2-40B4-BE49-F238E27FC236}">
                <a16:creationId xmlns:a16="http://schemas.microsoft.com/office/drawing/2014/main" id="{2B1ED133-8735-EA07-9544-F7909FDBA8E8}"/>
              </a:ext>
            </a:extLst>
          </p:cNvPr>
          <p:cNvPicPr>
            <a:picLocks noChangeAspect="1"/>
          </p:cNvPicPr>
          <p:nvPr/>
        </p:nvPicPr>
        <p:blipFill>
          <a:blip r:embed="rId2"/>
          <a:stretch>
            <a:fillRect/>
          </a:stretch>
        </p:blipFill>
        <p:spPr>
          <a:xfrm>
            <a:off x="4063146" y="2631556"/>
            <a:ext cx="4008664" cy="2552823"/>
          </a:xfrm>
          <a:prstGeom prst="rect">
            <a:avLst/>
          </a:prstGeom>
        </p:spPr>
      </p:pic>
      <p:pic>
        <p:nvPicPr>
          <p:cNvPr id="4" name="Picture 3" descr="A pie chart with text&#10;&#10;Description automatically generated">
            <a:extLst>
              <a:ext uri="{FF2B5EF4-FFF2-40B4-BE49-F238E27FC236}">
                <a16:creationId xmlns:a16="http://schemas.microsoft.com/office/drawing/2014/main" id="{A36CF013-5180-8357-A95E-8C9631669B0B}"/>
              </a:ext>
            </a:extLst>
          </p:cNvPr>
          <p:cNvPicPr>
            <a:picLocks noChangeAspect="1"/>
          </p:cNvPicPr>
          <p:nvPr/>
        </p:nvPicPr>
        <p:blipFill>
          <a:blip r:embed="rId3"/>
          <a:stretch>
            <a:fillRect/>
          </a:stretch>
        </p:blipFill>
        <p:spPr>
          <a:xfrm>
            <a:off x="8128856" y="2631556"/>
            <a:ext cx="4006097" cy="2552823"/>
          </a:xfrm>
          <a:prstGeom prst="rect">
            <a:avLst/>
          </a:prstGeom>
        </p:spPr>
      </p:pic>
      <p:pic>
        <p:nvPicPr>
          <p:cNvPr id="7" name="Picture 6" descr="A graph with blue squares&#10;&#10;Description automatically generated">
            <a:extLst>
              <a:ext uri="{FF2B5EF4-FFF2-40B4-BE49-F238E27FC236}">
                <a16:creationId xmlns:a16="http://schemas.microsoft.com/office/drawing/2014/main" id="{5CF4B2D8-8FBF-33C6-47D4-3EC68E9F92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191" y="2625743"/>
            <a:ext cx="3949908" cy="2558636"/>
          </a:xfrm>
          <a:prstGeom prst="rect">
            <a:avLst/>
          </a:prstGeom>
        </p:spPr>
      </p:pic>
    </p:spTree>
    <p:extLst>
      <p:ext uri="{BB962C8B-B14F-4D97-AF65-F5344CB8AC3E}">
        <p14:creationId xmlns:p14="http://schemas.microsoft.com/office/powerpoint/2010/main" val="25961574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2" name="Rectangle 11">
            <a:extLst>
              <a:ext uri="{FF2B5EF4-FFF2-40B4-BE49-F238E27FC236}">
                <a16:creationId xmlns:a16="http://schemas.microsoft.com/office/drawing/2014/main" id="{AB5E08C4-8CDD-4623-A5B8-E998C6DEE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492"/>
            <a:ext cx="12191998" cy="1575955"/>
          </a:xfrm>
          <a:prstGeom prst="rect">
            <a:avLst/>
          </a:prstGeom>
          <a:gradFill>
            <a:gsLst>
              <a:gs pos="0">
                <a:schemeClr val="accent1">
                  <a:lumMod val="50000"/>
                </a:scheme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5F33878-D502-4FFA-8ACE-F2AECDB2A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35"/>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3539FEE-81D3-4406-802E-60B20B16F4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8" y="-5307777"/>
            <a:ext cx="1576446" cy="12192001"/>
          </a:xfrm>
          <a:prstGeom prst="rect">
            <a:avLst/>
          </a:prstGeom>
          <a:gradFill>
            <a:gsLst>
              <a:gs pos="16000">
                <a:srgbClr val="000000">
                  <a:alpha val="0"/>
                </a:srgbClr>
              </a:gs>
              <a:gs pos="99000">
                <a:srgbClr val="000000">
                  <a:alpha val="87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DC701763-729E-462F-A5A8-E0DEFEB1E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25434" y="986"/>
            <a:ext cx="4303422"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46CE48-1CE8-4A4D-9FA8-13C057DB7871}"/>
              </a:ext>
            </a:extLst>
          </p:cNvPr>
          <p:cNvSpPr>
            <a:spLocks noGrp="1"/>
          </p:cNvSpPr>
          <p:nvPr>
            <p:ph type="title"/>
          </p:nvPr>
        </p:nvSpPr>
        <p:spPr>
          <a:xfrm>
            <a:off x="699714" y="353160"/>
            <a:ext cx="7091300" cy="898581"/>
          </a:xfrm>
        </p:spPr>
        <p:txBody>
          <a:bodyPr vert="horz" lIns="91440" tIns="45720" rIns="91440" bIns="45720" rtlCol="0" anchor="ctr">
            <a:normAutofit/>
          </a:bodyPr>
          <a:lstStyle/>
          <a:p>
            <a:r>
              <a:rPr lang="en-US" sz="2800">
                <a:solidFill>
                  <a:srgbClr val="FFFFFF"/>
                </a:solidFill>
              </a:rPr>
              <a:t>Questionnaire: Data Assessment Questionnaire: Data Assessment</a:t>
            </a:r>
          </a:p>
        </p:txBody>
      </p:sp>
      <p:pic>
        <p:nvPicPr>
          <p:cNvPr id="4" name="Content Placeholder 3" descr="A graph of a group of people&#10;&#10;Description automatically generated">
            <a:extLst>
              <a:ext uri="{FF2B5EF4-FFF2-40B4-BE49-F238E27FC236}">
                <a16:creationId xmlns:a16="http://schemas.microsoft.com/office/drawing/2014/main" id="{0D1A06B0-B7DB-E9C8-BD7C-AEF2479943AF}"/>
              </a:ext>
            </a:extLst>
          </p:cNvPr>
          <p:cNvPicPr>
            <a:picLocks noGrp="1" noChangeAspect="1"/>
          </p:cNvPicPr>
          <p:nvPr>
            <p:ph idx="1"/>
          </p:nvPr>
        </p:nvPicPr>
        <p:blipFill>
          <a:blip r:embed="rId2"/>
          <a:stretch>
            <a:fillRect/>
          </a:stretch>
        </p:blipFill>
        <p:spPr>
          <a:xfrm>
            <a:off x="6345165" y="2677404"/>
            <a:ext cx="5131087" cy="3078653"/>
          </a:xfrm>
          <a:prstGeom prst="rect">
            <a:avLst/>
          </a:prstGeom>
        </p:spPr>
      </p:pic>
      <p:pic>
        <p:nvPicPr>
          <p:cNvPr id="8" name="Picture 7" descr="A graph with blue squares&#10;&#10;Description automatically generated">
            <a:extLst>
              <a:ext uri="{FF2B5EF4-FFF2-40B4-BE49-F238E27FC236}">
                <a16:creationId xmlns:a16="http://schemas.microsoft.com/office/drawing/2014/main" id="{9C0F6EBD-F4A4-6BAC-EE9D-E20AC7ABCB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7427" y="2516264"/>
            <a:ext cx="4959409" cy="3473201"/>
          </a:xfrm>
          <a:prstGeom prst="rect">
            <a:avLst/>
          </a:prstGeom>
        </p:spPr>
      </p:pic>
    </p:spTree>
    <p:extLst>
      <p:ext uri="{BB962C8B-B14F-4D97-AF65-F5344CB8AC3E}">
        <p14:creationId xmlns:p14="http://schemas.microsoft.com/office/powerpoint/2010/main" val="1978091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3F40F6-EFA1-4DD0-FD8C-0F0106EE40E0}"/>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What does it mean?</a:t>
            </a:r>
          </a:p>
        </p:txBody>
      </p:sp>
      <p:graphicFrame>
        <p:nvGraphicFramePr>
          <p:cNvPr id="5" name="Content Placeholder 2">
            <a:extLst>
              <a:ext uri="{FF2B5EF4-FFF2-40B4-BE49-F238E27FC236}">
                <a16:creationId xmlns:a16="http://schemas.microsoft.com/office/drawing/2014/main" id="{5B965A95-E1C5-7F15-61D4-33565FB86EAF}"/>
              </a:ext>
            </a:extLst>
          </p:cNvPr>
          <p:cNvGraphicFramePr>
            <a:graphicFrameLocks noGrp="1"/>
          </p:cNvGraphicFramePr>
          <p:nvPr>
            <p:ph idx="1"/>
            <p:extLst>
              <p:ext uri="{D42A27DB-BD31-4B8C-83A1-F6EECF244321}">
                <p14:modId xmlns:p14="http://schemas.microsoft.com/office/powerpoint/2010/main" val="1306590374"/>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417143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02BF56-6F23-0614-AF40-C0F4669A4FEC}"/>
              </a:ext>
            </a:extLst>
          </p:cNvPr>
          <p:cNvSpPr>
            <a:spLocks noGrp="1"/>
          </p:cNvSpPr>
          <p:nvPr>
            <p:ph type="title"/>
          </p:nvPr>
        </p:nvSpPr>
        <p:spPr>
          <a:xfrm>
            <a:off x="804672" y="802955"/>
            <a:ext cx="4977976" cy="1454051"/>
          </a:xfrm>
        </p:spPr>
        <p:txBody>
          <a:bodyPr>
            <a:normAutofit/>
          </a:bodyPr>
          <a:lstStyle/>
          <a:p>
            <a:r>
              <a:rPr lang="en-US" sz="3600">
                <a:solidFill>
                  <a:schemeClr val="tx2"/>
                </a:solidFill>
              </a:rPr>
              <a:t>Focus Group: Initial Plan</a:t>
            </a:r>
          </a:p>
        </p:txBody>
      </p:sp>
      <p:sp>
        <p:nvSpPr>
          <p:cNvPr id="3" name="Content Placeholder 2">
            <a:extLst>
              <a:ext uri="{FF2B5EF4-FFF2-40B4-BE49-F238E27FC236}">
                <a16:creationId xmlns:a16="http://schemas.microsoft.com/office/drawing/2014/main" id="{F837E12D-EE3E-23A8-3F86-9A04D7DC435A}"/>
              </a:ext>
            </a:extLst>
          </p:cNvPr>
          <p:cNvSpPr>
            <a:spLocks noGrp="1"/>
          </p:cNvSpPr>
          <p:nvPr>
            <p:ph idx="1"/>
          </p:nvPr>
        </p:nvSpPr>
        <p:spPr>
          <a:xfrm>
            <a:off x="804672" y="2421682"/>
            <a:ext cx="4977578" cy="3639289"/>
          </a:xfrm>
        </p:spPr>
        <p:txBody>
          <a:bodyPr anchor="ctr">
            <a:normAutofit/>
          </a:bodyPr>
          <a:lstStyle/>
          <a:p>
            <a:r>
              <a:rPr lang="en-US" sz="1800">
                <a:solidFill>
                  <a:schemeClr val="tx2"/>
                </a:solidFill>
              </a:rPr>
              <a:t>Selected 6 participants: all different levels of education </a:t>
            </a:r>
          </a:p>
          <a:p>
            <a:r>
              <a:rPr lang="en-US" sz="1800">
                <a:solidFill>
                  <a:schemeClr val="tx2"/>
                </a:solidFill>
              </a:rPr>
              <a:t>Voluntarily participated in the focus group</a:t>
            </a:r>
          </a:p>
          <a:p>
            <a:r>
              <a:rPr lang="en-US" sz="1800">
                <a:solidFill>
                  <a:schemeClr val="tx2"/>
                </a:solidFill>
              </a:rPr>
              <a:t>Sessions were 1 on 1 (individual) and lasted 20 to 30 minutes</a:t>
            </a:r>
          </a:p>
          <a:p>
            <a:r>
              <a:rPr lang="en-US" sz="1800">
                <a:solidFill>
                  <a:schemeClr val="tx2"/>
                </a:solidFill>
              </a:rPr>
              <a:t>Goal was to assess personal accountability on personal finance and beliefs on future economy, as well as possible influencers on one’s decisions.</a:t>
            </a:r>
          </a:p>
          <a:p>
            <a:endParaRPr lang="en-US" sz="1800">
              <a:solidFill>
                <a:schemeClr val="tx2"/>
              </a:solidFill>
            </a:endParaRPr>
          </a:p>
          <a:p>
            <a:endParaRPr lang="en-US" sz="1800">
              <a:solidFill>
                <a:schemeClr val="tx2"/>
              </a:solidFill>
            </a:endParaRPr>
          </a:p>
          <a:p>
            <a:endParaRPr lang="en-US" sz="1800">
              <a:solidFill>
                <a:schemeClr val="tx2"/>
              </a:solidFill>
            </a:endParaRPr>
          </a:p>
          <a:p>
            <a:pPr lvl="1"/>
            <a:endParaRPr lang="en-US" sz="1800">
              <a:solidFill>
                <a:schemeClr val="tx2"/>
              </a:solidFill>
            </a:endParaRP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Board Room">
            <a:extLst>
              <a:ext uri="{FF2B5EF4-FFF2-40B4-BE49-F238E27FC236}">
                <a16:creationId xmlns:a16="http://schemas.microsoft.com/office/drawing/2014/main" id="{85339741-84F5-1D68-504A-A31CE62E839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7064809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417CDA24-35F8-4540-8C52-3096D6D949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280" y="0"/>
            <a:ext cx="9144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8658BFE0-4E65-4174-9C75-687C94E882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83280"/>
            <a:ext cx="61264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A75DFED-A0C1-4A83-BE1D-0271C1826E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65520" y="3383280"/>
            <a:ext cx="61264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a:extLst>
              <a:ext uri="{FF2B5EF4-FFF2-40B4-BE49-F238E27FC236}">
                <a16:creationId xmlns:a16="http://schemas.microsoft.com/office/drawing/2014/main" id="{9304593D-ECBA-1B1A-BDA8-3B11FF163D15}"/>
              </a:ext>
            </a:extLst>
          </p:cNvPr>
          <p:cNvSpPr/>
          <p:nvPr/>
        </p:nvSpPr>
        <p:spPr>
          <a:xfrm>
            <a:off x="4859486" y="0"/>
            <a:ext cx="2412068" cy="47456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Focus Group: Visualized</a:t>
            </a:r>
          </a:p>
        </p:txBody>
      </p:sp>
      <p:pic>
        <p:nvPicPr>
          <p:cNvPr id="2" name="Picture 1">
            <a:extLst>
              <a:ext uri="{FF2B5EF4-FFF2-40B4-BE49-F238E27FC236}">
                <a16:creationId xmlns:a16="http://schemas.microsoft.com/office/drawing/2014/main" id="{47B0DD38-860C-5920-4180-A234A748B381}"/>
              </a:ext>
            </a:extLst>
          </p:cNvPr>
          <p:cNvPicPr>
            <a:picLocks noChangeAspect="1"/>
          </p:cNvPicPr>
          <p:nvPr/>
        </p:nvPicPr>
        <p:blipFill>
          <a:blip r:embed="rId2"/>
          <a:srcRect l="12479" t="7257" r="12196"/>
          <a:stretch/>
        </p:blipFill>
        <p:spPr>
          <a:xfrm>
            <a:off x="741680" y="81010"/>
            <a:ext cx="3718560" cy="3302270"/>
          </a:xfrm>
          <a:prstGeom prst="rect">
            <a:avLst/>
          </a:prstGeom>
        </p:spPr>
      </p:pic>
      <p:pic>
        <p:nvPicPr>
          <p:cNvPr id="11" name="Picture 10" descr="A group of people with blue bars&#10;&#10;Description automatically generated">
            <a:extLst>
              <a:ext uri="{FF2B5EF4-FFF2-40B4-BE49-F238E27FC236}">
                <a16:creationId xmlns:a16="http://schemas.microsoft.com/office/drawing/2014/main" id="{2AE8B36B-B057-8765-D996-C4727CA500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4874" y="24132"/>
            <a:ext cx="3503971" cy="3335016"/>
          </a:xfrm>
          <a:prstGeom prst="rect">
            <a:avLst/>
          </a:prstGeom>
        </p:spPr>
      </p:pic>
      <p:sp>
        <p:nvSpPr>
          <p:cNvPr id="13" name="TextBox 12">
            <a:extLst>
              <a:ext uri="{FF2B5EF4-FFF2-40B4-BE49-F238E27FC236}">
                <a16:creationId xmlns:a16="http://schemas.microsoft.com/office/drawing/2014/main" id="{F35F1947-B780-881F-CC91-A4794AE54027}"/>
              </a:ext>
            </a:extLst>
          </p:cNvPr>
          <p:cNvSpPr txBox="1"/>
          <p:nvPr/>
        </p:nvSpPr>
        <p:spPr>
          <a:xfrm>
            <a:off x="3048000" y="3188454"/>
            <a:ext cx="6096000" cy="369332"/>
          </a:xfrm>
          <a:prstGeom prst="rect">
            <a:avLst/>
          </a:prstGeom>
          <a:noFill/>
        </p:spPr>
        <p:txBody>
          <a:bodyPr wrap="square">
            <a:spAutoFit/>
          </a:bodyPr>
          <a:lstStyle/>
          <a:p>
            <a:pPr algn="l"/>
            <a:endParaRPr lang="en-CA" b="0" i="0" u="none" strike="noStrike" dirty="0">
              <a:solidFill>
                <a:srgbClr val="000000"/>
              </a:solidFill>
              <a:effectLst/>
            </a:endParaRPr>
          </a:p>
        </p:txBody>
      </p:sp>
      <p:pic>
        <p:nvPicPr>
          <p:cNvPr id="15" name="Picture 14" descr="A group of people with blue and white bars&#10;&#10;Description automatically generated">
            <a:extLst>
              <a:ext uri="{FF2B5EF4-FFF2-40B4-BE49-F238E27FC236}">
                <a16:creationId xmlns:a16="http://schemas.microsoft.com/office/drawing/2014/main" id="{CA9A603B-2407-C47F-E7C9-1F56068B49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2170" y="3474720"/>
            <a:ext cx="3811270" cy="3367697"/>
          </a:xfrm>
          <a:prstGeom prst="rect">
            <a:avLst/>
          </a:prstGeom>
        </p:spPr>
      </p:pic>
      <p:pic>
        <p:nvPicPr>
          <p:cNvPr id="19" name="Picture 18" descr="A group of people with blue bars&#10;&#10;Description automatically generated">
            <a:extLst>
              <a:ext uri="{FF2B5EF4-FFF2-40B4-BE49-F238E27FC236}">
                <a16:creationId xmlns:a16="http://schemas.microsoft.com/office/drawing/2014/main" id="{6F1A0C03-86CD-62B4-BE8F-A6CD573C9E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26604" y="3512790"/>
            <a:ext cx="4080510" cy="3345210"/>
          </a:xfrm>
          <a:prstGeom prst="rect">
            <a:avLst/>
          </a:prstGeom>
        </p:spPr>
      </p:pic>
    </p:spTree>
    <p:extLst>
      <p:ext uri="{BB962C8B-B14F-4D97-AF65-F5344CB8AC3E}">
        <p14:creationId xmlns:p14="http://schemas.microsoft.com/office/powerpoint/2010/main" val="12110395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4750A-B4DE-825E-6580-45A33FDD8B64}"/>
              </a:ext>
            </a:extLst>
          </p:cNvPr>
          <p:cNvSpPr>
            <a:spLocks noGrp="1"/>
          </p:cNvSpPr>
          <p:nvPr>
            <p:ph type="title"/>
          </p:nvPr>
        </p:nvSpPr>
        <p:spPr/>
        <p:txBody>
          <a:bodyPr/>
          <a:lstStyle/>
          <a:p>
            <a:r>
              <a:rPr lang="en-US"/>
              <a:t>Conclusion</a:t>
            </a:r>
          </a:p>
        </p:txBody>
      </p:sp>
      <p:graphicFrame>
        <p:nvGraphicFramePr>
          <p:cNvPr id="5" name="Content Placeholder 2">
            <a:extLst>
              <a:ext uri="{FF2B5EF4-FFF2-40B4-BE49-F238E27FC236}">
                <a16:creationId xmlns:a16="http://schemas.microsoft.com/office/drawing/2014/main" id="{06B7C101-DF06-90CF-BDE2-F6B783397D90}"/>
              </a:ext>
            </a:extLst>
          </p:cNvPr>
          <p:cNvGraphicFramePr>
            <a:graphicFrameLocks noGrp="1"/>
          </p:cNvGraphicFramePr>
          <p:nvPr>
            <p:ph idx="1"/>
            <p:extLst>
              <p:ext uri="{D42A27DB-BD31-4B8C-83A1-F6EECF244321}">
                <p14:modId xmlns:p14="http://schemas.microsoft.com/office/powerpoint/2010/main" val="185755298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16759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72</TotalTime>
  <Words>1120</Words>
  <Application>Microsoft Macintosh PowerPoint</Application>
  <PresentationFormat>Widescreen</PresentationFormat>
  <Paragraphs>65</Paragraphs>
  <Slides>19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Aptos</vt:lpstr>
      <vt:lpstr>Aptos Display</vt:lpstr>
      <vt:lpstr>Arial</vt:lpstr>
      <vt:lpstr>Calibri</vt:lpstr>
      <vt:lpstr>Roboto</vt:lpstr>
      <vt:lpstr>Office Theme</vt:lpstr>
      <vt:lpstr>The Youth and Personal Finances: A Love/Hate Relationship </vt:lpstr>
      <vt:lpstr>Introduction </vt:lpstr>
      <vt:lpstr>Thesis: Is the youth financially responsible and what do they think about their financial future?</vt:lpstr>
      <vt:lpstr>Thesis: Continued</vt:lpstr>
      <vt:lpstr>Hypothesis 1:  </vt:lpstr>
      <vt:lpstr>Hypothesis 2:  </vt:lpstr>
      <vt:lpstr>Hypothesis 3:  </vt:lpstr>
      <vt:lpstr>Research Methodology</vt:lpstr>
      <vt:lpstr>Questionnaire: Ethics Form</vt:lpstr>
      <vt:lpstr>PowerPoint Presentation</vt:lpstr>
      <vt:lpstr>PowerPoint Presentation</vt:lpstr>
      <vt:lpstr>PowerPoint Presentation</vt:lpstr>
      <vt:lpstr>PowerPoint Presentation</vt:lpstr>
      <vt:lpstr>Questionnaire: Data Assessment</vt:lpstr>
      <vt:lpstr>Questionnaire: Data Assessment Questionnaire: Data Assessment</vt:lpstr>
      <vt:lpstr>What does it mean?</vt:lpstr>
      <vt:lpstr>Focus Group: Initial Plan</vt:lpstr>
      <vt:lpstr>PowerPoint Presentation</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Youth and Personal Finances: A Love/Hate Relationship </dc:title>
  <dc:creator>Francesco Arcuri</dc:creator>
  <cp:lastModifiedBy>Maxime Giroux</cp:lastModifiedBy>
  <cp:revision>2</cp:revision>
  <dcterms:created xsi:type="dcterms:W3CDTF">2024-10-28T00:06:15Z</dcterms:created>
  <dcterms:modified xsi:type="dcterms:W3CDTF">2024-11-29T17:39:30Z</dcterms:modified>
</cp:coreProperties>
</file>